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sldIdLst>
    <p:sldId id="256" r:id="rId2"/>
    <p:sldId id="265" r:id="rId3"/>
    <p:sldId id="266" r:id="rId4"/>
    <p:sldId id="262" r:id="rId5"/>
    <p:sldId id="263" r:id="rId6"/>
    <p:sldId id="257" r:id="rId7"/>
    <p:sldId id="274" r:id="rId8"/>
    <p:sldId id="268" r:id="rId9"/>
    <p:sldId id="271" r:id="rId10"/>
    <p:sldId id="258" r:id="rId11"/>
    <p:sldId id="267" r:id="rId12"/>
    <p:sldId id="259" r:id="rId13"/>
    <p:sldId id="273" r:id="rId14"/>
    <p:sldId id="270" r:id="rId15"/>
    <p:sldId id="260" r:id="rId16"/>
    <p:sldId id="272" r:id="rId17"/>
    <p:sldId id="261"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8043" autoAdjust="0"/>
  </p:normalViewPr>
  <p:slideViewPr>
    <p:cSldViewPr>
      <p:cViewPr>
        <p:scale>
          <a:sx n="80" d="100"/>
          <a:sy n="80" d="100"/>
        </p:scale>
        <p:origin x="-1638"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Čuvar mesta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8D80B-70DF-4C07-BA04-85555181E7CA}" type="datetimeFigureOut">
              <a:rPr lang="en-US" smtClean="0"/>
              <a:pPr/>
              <a:t>10/10/2020</a:t>
            </a:fld>
            <a:endParaRPr lang="en-US"/>
          </a:p>
        </p:txBody>
      </p:sp>
      <p:sp>
        <p:nvSpPr>
          <p:cNvPr id="4" name="Čuvar mesta za sliku na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Čuvar mesta za napomen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
        <p:nvSpPr>
          <p:cNvPr id="6" name="Čuvar mesta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Čuvar mesta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013BC-487F-4C19-8BF2-241793658517}" type="slidenum">
              <a:rPr lang="en-US" smtClean="0"/>
              <a:pPr/>
              <a:t>‹#›</a:t>
            </a:fld>
            <a:endParaRPr lang="en-US"/>
          </a:p>
        </p:txBody>
      </p:sp>
    </p:spTree>
    <p:extLst>
      <p:ext uri="{BB962C8B-B14F-4D97-AF65-F5344CB8AC3E}">
        <p14:creationId xmlns:p14="http://schemas.microsoft.com/office/powerpoint/2010/main" val="80133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442794-1E08-493A-A97D-FA3DB2A2D501}"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2438400"/>
            <a:ext cx="9144000" cy="4046538"/>
            <a:chOff x="0" y="1536"/>
            <a:chExt cx="5760" cy="2549"/>
          </a:xfrm>
        </p:grpSpPr>
        <p:sp>
          <p:nvSpPr>
            <p:cNvPr id="112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sr-Latn-CS"/>
            </a:p>
          </p:txBody>
        </p:sp>
        <p:sp>
          <p:nvSpPr>
            <p:cNvPr id="112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sr-Latn-CS"/>
            </a:p>
          </p:txBody>
        </p:sp>
        <p:sp>
          <p:nvSpPr>
            <p:cNvPr id="112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sr-Latn-CS"/>
            </a:p>
          </p:txBody>
        </p:sp>
        <p:sp>
          <p:nvSpPr>
            <p:cNvPr id="112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sr-Latn-CS"/>
            </a:p>
          </p:txBody>
        </p:sp>
        <p:sp>
          <p:nvSpPr>
            <p:cNvPr id="112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sr-Latn-CS"/>
            </a:p>
          </p:txBody>
        </p:sp>
        <p:sp>
          <p:nvSpPr>
            <p:cNvPr id="112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sr-Latn-CS"/>
            </a:p>
          </p:txBody>
        </p:sp>
        <p:sp>
          <p:nvSpPr>
            <p:cNvPr id="112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sr-Latn-CS"/>
            </a:p>
          </p:txBody>
        </p:sp>
        <p:sp>
          <p:nvSpPr>
            <p:cNvPr id="112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sr-Latn-CS"/>
            </a:p>
          </p:txBody>
        </p:sp>
        <p:sp>
          <p:nvSpPr>
            <p:cNvPr id="112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sr-Latn-CS"/>
            </a:p>
          </p:txBody>
        </p:sp>
        <p:sp>
          <p:nvSpPr>
            <p:cNvPr id="112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12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sr-Latn-CS"/>
            </a:p>
          </p:txBody>
        </p:sp>
        <p:sp>
          <p:nvSpPr>
            <p:cNvPr id="112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12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12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sr-Latn-CS"/>
            </a:p>
          </p:txBody>
        </p:sp>
        <p:sp>
          <p:nvSpPr>
            <p:cNvPr id="112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sr-Latn-CS"/>
            </a:p>
          </p:txBody>
        </p:sp>
      </p:grpSp>
      <p:sp>
        <p:nvSpPr>
          <p:cNvPr id="1128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12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1284" name="Rectangle 20"/>
          <p:cNvSpPr>
            <a:spLocks noGrp="1" noChangeArrowheads="1"/>
          </p:cNvSpPr>
          <p:nvPr>
            <p:ph type="dt" sz="quarter" idx="2"/>
          </p:nvPr>
        </p:nvSpPr>
        <p:spPr/>
        <p:txBody>
          <a:bodyPr/>
          <a:lstStyle>
            <a:lvl1pPr>
              <a:defRPr/>
            </a:lvl1pPr>
          </a:lstStyle>
          <a:p>
            <a:endParaRPr lang="en-US"/>
          </a:p>
        </p:txBody>
      </p:sp>
      <p:sp>
        <p:nvSpPr>
          <p:cNvPr id="11285" name="Rectangle 21"/>
          <p:cNvSpPr>
            <a:spLocks noGrp="1" noChangeArrowheads="1"/>
          </p:cNvSpPr>
          <p:nvPr>
            <p:ph type="ftr" sz="quarter" idx="3"/>
          </p:nvPr>
        </p:nvSpPr>
        <p:spPr/>
        <p:txBody>
          <a:bodyPr/>
          <a:lstStyle>
            <a:lvl1pPr>
              <a:defRPr/>
            </a:lvl1pPr>
          </a:lstStyle>
          <a:p>
            <a:endParaRPr lang="en-US"/>
          </a:p>
        </p:txBody>
      </p:sp>
      <p:sp>
        <p:nvSpPr>
          <p:cNvPr id="11286" name="Rectangle 22"/>
          <p:cNvSpPr>
            <a:spLocks noGrp="1" noChangeArrowheads="1"/>
          </p:cNvSpPr>
          <p:nvPr>
            <p:ph type="sldNum" sz="quarter" idx="4"/>
          </p:nvPr>
        </p:nvSpPr>
        <p:spPr/>
        <p:txBody>
          <a:bodyPr/>
          <a:lstStyle>
            <a:lvl1pPr>
              <a:defRPr/>
            </a:lvl1pPr>
          </a:lstStyle>
          <a:p>
            <a:fld id="{F84EBEAD-B8DF-478E-8AC2-5DBE9A974233}"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4CEDF9-C430-4961-8742-2DD20C57EA8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sr-Latn-C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C201E8-CA8A-49AE-BB83-4895CC9672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0FFEC0-17DB-4EB0-8C99-CADFEF3E17B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F38B8C-B474-4C4D-BD8C-EB753EAC64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28CB23-8196-4AF4-950E-D132803CEF9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8C3FF3-D6FC-46B7-B7C6-706BE72AC7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B7F91-A317-4F3B-9758-E46D1D7F8B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7AE0A7-E75E-445F-A466-226B4BA77D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662251-1465-4330-819A-CD5ACD8392F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AE9BA8-D7E8-4281-88BB-3D2C155C14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2438400"/>
            <a:ext cx="9144000" cy="4046538"/>
            <a:chOff x="0" y="1536"/>
            <a:chExt cx="5760" cy="2549"/>
          </a:xfrm>
        </p:grpSpPr>
        <p:sp>
          <p:nvSpPr>
            <p:cNvPr id="102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sr-Latn-CS"/>
            </a:p>
          </p:txBody>
        </p:sp>
        <p:sp>
          <p:nvSpPr>
            <p:cNvPr id="102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sr-Latn-CS"/>
            </a:p>
          </p:txBody>
        </p:sp>
        <p:sp>
          <p:nvSpPr>
            <p:cNvPr id="102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sr-Latn-CS"/>
            </a:p>
          </p:txBody>
        </p:sp>
        <p:sp>
          <p:nvSpPr>
            <p:cNvPr id="102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sr-Latn-CS"/>
            </a:p>
          </p:txBody>
        </p:sp>
        <p:sp>
          <p:nvSpPr>
            <p:cNvPr id="102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sr-Latn-CS"/>
            </a:p>
          </p:txBody>
        </p:sp>
        <p:sp>
          <p:nvSpPr>
            <p:cNvPr id="102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sr-Latn-CS"/>
            </a:p>
          </p:txBody>
        </p:sp>
        <p:sp>
          <p:nvSpPr>
            <p:cNvPr id="102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sr-Latn-CS"/>
            </a:p>
          </p:txBody>
        </p:sp>
        <p:sp>
          <p:nvSpPr>
            <p:cNvPr id="102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sr-Latn-CS"/>
            </a:p>
          </p:txBody>
        </p:sp>
        <p:sp>
          <p:nvSpPr>
            <p:cNvPr id="102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sr-Latn-CS"/>
            </a:p>
          </p:txBody>
        </p:sp>
        <p:sp>
          <p:nvSpPr>
            <p:cNvPr id="102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02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sr-Latn-CS"/>
            </a:p>
          </p:txBody>
        </p:sp>
        <p:sp>
          <p:nvSpPr>
            <p:cNvPr id="102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02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02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sr-Latn-CS"/>
            </a:p>
          </p:txBody>
        </p:sp>
        <p:sp>
          <p:nvSpPr>
            <p:cNvPr id="102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sr-Latn-CS"/>
            </a:p>
          </p:txBody>
        </p:sp>
      </p:grpSp>
      <p:sp>
        <p:nvSpPr>
          <p:cNvPr id="102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02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102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8F91C1C-327B-4BAF-A5A9-B3A70587124A}" type="slidenum">
              <a:rPr lang="en-US"/>
              <a:pPr/>
              <a:t>‹#›</a:t>
            </a:fld>
            <a:endParaRPr lang="en-US"/>
          </a:p>
        </p:txBody>
      </p:sp>
      <p:sp>
        <p:nvSpPr>
          <p:cNvPr id="102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Istorijskezanimljivosti/photos/a.380606652041766.1073741828.380603862042045/536805113088585/?type=1"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UcimoIstoriju/photos/a.143137162483515.30069.143121499151748/552353724895188/?type=1" TargetMode="External"/><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468313" y="808831"/>
            <a:ext cx="7848103" cy="2123658"/>
          </a:xfrm>
          <a:prstGeom prst="rect">
            <a:avLst/>
          </a:prstGeom>
          <a:noFill/>
          <a:ln w="9525">
            <a:noFill/>
            <a:miter lim="800000"/>
            <a:headEnd/>
            <a:tailEnd/>
          </a:ln>
          <a:effectLst/>
        </p:spPr>
        <p:txBody>
          <a:bodyPr wrap="square">
            <a:spAutoFit/>
          </a:bodyPr>
          <a:lstStyle/>
          <a:p>
            <a:pPr>
              <a:spcBef>
                <a:spcPct val="50000"/>
              </a:spcBef>
            </a:pPr>
            <a:endParaRPr lang="sr-Cyrl-CS" sz="2400" b="1" dirty="0"/>
          </a:p>
          <a:p>
            <a:pPr>
              <a:spcBef>
                <a:spcPct val="50000"/>
              </a:spcBef>
            </a:pPr>
            <a:r>
              <a:rPr lang="sr-Cyrl-CS" sz="2400" b="1" dirty="0" smtClean="0"/>
              <a:t>НИЗОЗЕМСКА,       ЕНГЛЕСКА</a:t>
            </a:r>
            <a:endParaRPr lang="sr-Cyrl-CS" sz="2400" b="1" dirty="0"/>
          </a:p>
          <a:p>
            <a:pPr>
              <a:spcBef>
                <a:spcPct val="50000"/>
              </a:spcBef>
            </a:pPr>
            <a:r>
              <a:rPr lang="sr-Cyrl-CS" sz="2400" b="1" dirty="0"/>
              <a:t>                              и </a:t>
            </a:r>
          </a:p>
          <a:p>
            <a:pPr>
              <a:spcBef>
                <a:spcPct val="50000"/>
              </a:spcBef>
            </a:pPr>
            <a:r>
              <a:rPr lang="sr-Cyrl-CS" sz="2400" b="1" dirty="0"/>
              <a:t>                                             </a:t>
            </a:r>
            <a:r>
              <a:rPr lang="sr-Cyrl-CS" sz="2400" b="1" smtClean="0">
                <a:solidFill>
                  <a:srgbClr val="FFFF00"/>
                </a:solidFill>
              </a:rPr>
              <a:t>АМЕРИЧКА РЕВОЛУЦИЈА </a:t>
            </a:r>
            <a:endParaRPr lang="en-US" sz="2400" b="1" dirty="0">
              <a:solidFill>
                <a:srgbClr val="FFFF00"/>
              </a:solidFill>
            </a:endParaRPr>
          </a:p>
        </p:txBody>
      </p:sp>
      <p:sp>
        <p:nvSpPr>
          <p:cNvPr id="2" name="TextBox 1"/>
          <p:cNvSpPr txBox="1"/>
          <p:nvPr/>
        </p:nvSpPr>
        <p:spPr>
          <a:xfrm>
            <a:off x="899592" y="2996952"/>
            <a:ext cx="6912768" cy="954107"/>
          </a:xfrm>
          <a:prstGeom prst="rect">
            <a:avLst/>
          </a:prstGeom>
          <a:noFill/>
        </p:spPr>
        <p:txBody>
          <a:bodyPr wrap="square" rtlCol="0">
            <a:spAutoFit/>
          </a:bodyPr>
          <a:lstStyle/>
          <a:p>
            <a:r>
              <a:rPr lang="sr-Cyrl-RS" sz="2800" dirty="0" smtClean="0">
                <a:solidFill>
                  <a:srgbClr val="FFFF00"/>
                </a:solidFill>
              </a:rPr>
              <a:t>Америчкој револуцији претходе Низоземска и Енглеска.</a:t>
            </a:r>
            <a:endParaRPr lang="en-US" sz="2800" dirty="0">
              <a:solidFill>
                <a:srgbClr val="FFFF00"/>
              </a:solidFill>
            </a:endParaRPr>
          </a:p>
        </p:txBody>
      </p:sp>
      <p:sp>
        <p:nvSpPr>
          <p:cNvPr id="5" name="TextBox 4"/>
          <p:cNvSpPr txBox="1"/>
          <p:nvPr/>
        </p:nvSpPr>
        <p:spPr>
          <a:xfrm>
            <a:off x="899592" y="332656"/>
            <a:ext cx="5760640" cy="646331"/>
          </a:xfrm>
          <a:prstGeom prst="rect">
            <a:avLst/>
          </a:prstGeom>
          <a:noFill/>
        </p:spPr>
        <p:txBody>
          <a:bodyPr wrap="square" rtlCol="0">
            <a:spAutoFit/>
          </a:bodyPr>
          <a:lstStyle/>
          <a:p>
            <a:r>
              <a:rPr lang="sr-Cyrl-CS" b="1" dirty="0"/>
              <a:t>ПОЛИТИЧКЕ   ( грађанске )  РЕВОЛУЦИЈЕ</a:t>
            </a:r>
            <a:r>
              <a:rPr lang="sr-Cyrl-RS" b="1" dirty="0"/>
              <a:t>:</a:t>
            </a:r>
            <a:endParaRPr lang="en-US" b="1" dirty="0"/>
          </a:p>
          <a:p>
            <a:endParaRPr lang="en-US" dirty="0"/>
          </a:p>
        </p:txBody>
      </p:sp>
    </p:spTree>
  </p:cSld>
  <p:clrMapOvr>
    <a:masterClrMapping/>
  </p:clrMapOvr>
  <p:transition spd="slow">
    <p:newsflash/>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xEl>
                                              <p:pRg st="1" end="1"/>
                                            </p:txEl>
                                          </p:spTgt>
                                        </p:tgtEl>
                                        <p:attrNameLst>
                                          <p:attrName>style.visibility</p:attrName>
                                        </p:attrNameLst>
                                      </p:cBhvr>
                                      <p:to>
                                        <p:strVal val="visible"/>
                                      </p:to>
                                    </p:set>
                                    <p:anim calcmode="lin" valueType="num">
                                      <p:cBhvr additive="base">
                                        <p:cTn id="7"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anim calcmode="lin" valueType="num">
                                      <p:cBhvr additive="base">
                                        <p:cTn id="11"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3">
                                            <p:txEl>
                                              <p:pRg st="3" end="3"/>
                                            </p:txEl>
                                          </p:spTgt>
                                        </p:tgtEl>
                                        <p:attrNameLst>
                                          <p:attrName>style.visibility</p:attrName>
                                        </p:attrNameLst>
                                      </p:cBhvr>
                                      <p:to>
                                        <p:strVal val="visible"/>
                                      </p:to>
                                    </p:set>
                                    <p:anim calcmode="lin" valueType="num">
                                      <p:cBhvr additive="base">
                                        <p:cTn id="15"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2053">
                                            <p:txEl>
                                              <p:pRg st="1" end="1"/>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053">
                                            <p:txEl>
                                              <p:pRg st="2" end="2"/>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205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500166" y="332656"/>
            <a:ext cx="6456384" cy="461665"/>
          </a:xfrm>
          <a:prstGeom prst="rect">
            <a:avLst/>
          </a:prstGeom>
          <a:noFill/>
          <a:ln w="9525">
            <a:noFill/>
            <a:miter lim="800000"/>
            <a:headEnd/>
            <a:tailEnd/>
          </a:ln>
          <a:effectLst/>
        </p:spPr>
        <p:txBody>
          <a:bodyPr wrap="square">
            <a:spAutoFit/>
          </a:bodyPr>
          <a:lstStyle/>
          <a:p>
            <a:pPr>
              <a:spcBef>
                <a:spcPct val="50000"/>
              </a:spcBef>
            </a:pPr>
            <a:r>
              <a:rPr lang="sr-Cyrl-CS" sz="2400" b="1" dirty="0">
                <a:solidFill>
                  <a:srgbClr val="FFFF00"/>
                </a:solidFill>
              </a:rPr>
              <a:t>АМЕРИЧКА </a:t>
            </a:r>
            <a:r>
              <a:rPr lang="sr-Latn-CS" sz="2400" b="1" dirty="0" smtClean="0">
                <a:solidFill>
                  <a:srgbClr val="FFFF00"/>
                </a:solidFill>
              </a:rPr>
              <a:t> </a:t>
            </a:r>
            <a:r>
              <a:rPr lang="sr-Cyrl-CS" sz="2400" b="1" dirty="0" smtClean="0">
                <a:solidFill>
                  <a:srgbClr val="FFFF00"/>
                </a:solidFill>
              </a:rPr>
              <a:t>РЕВОЛУЦИЈА</a:t>
            </a:r>
            <a:endParaRPr lang="en-US" sz="2400" b="1" dirty="0">
              <a:solidFill>
                <a:srgbClr val="FFFF00"/>
              </a:solidFill>
            </a:endParaRPr>
          </a:p>
        </p:txBody>
      </p:sp>
      <p:sp>
        <p:nvSpPr>
          <p:cNvPr id="4101" name="Text Box 5"/>
          <p:cNvSpPr txBox="1">
            <a:spLocks noChangeArrowheads="1"/>
          </p:cNvSpPr>
          <p:nvPr/>
        </p:nvSpPr>
        <p:spPr bwMode="auto">
          <a:xfrm>
            <a:off x="0" y="2276872"/>
            <a:ext cx="9429784" cy="1015663"/>
          </a:xfrm>
          <a:prstGeom prst="rect">
            <a:avLst/>
          </a:prstGeom>
          <a:noFill/>
          <a:ln w="9525">
            <a:noFill/>
            <a:miter lim="800000"/>
            <a:headEnd/>
            <a:tailEnd/>
          </a:ln>
          <a:effectLst/>
        </p:spPr>
        <p:txBody>
          <a:bodyPr wrap="square">
            <a:spAutoFit/>
          </a:bodyPr>
          <a:lstStyle/>
          <a:p>
            <a:pPr>
              <a:spcBef>
                <a:spcPct val="50000"/>
              </a:spcBef>
            </a:pPr>
            <a:endParaRPr lang="sr-Latn-CS" sz="2400" b="1" dirty="0" smtClean="0">
              <a:solidFill>
                <a:srgbClr val="FFFF00"/>
              </a:solidFill>
            </a:endParaRPr>
          </a:p>
          <a:p>
            <a:pPr>
              <a:spcBef>
                <a:spcPct val="50000"/>
              </a:spcBef>
            </a:pPr>
            <a:r>
              <a:rPr lang="sr-Cyrl-CS" sz="2400" b="1" dirty="0" smtClean="0">
                <a:effectLst>
                  <a:outerShdw blurRad="38100" dist="38100" dir="2700000" algn="tl">
                    <a:srgbClr val="000000">
                      <a:alpha val="43137"/>
                    </a:srgbClr>
                  </a:outerShdw>
                </a:effectLst>
              </a:rPr>
              <a:t>УЗРОК </a:t>
            </a:r>
            <a:r>
              <a:rPr lang="sr-Cyrl-CS" sz="2400" b="1" dirty="0">
                <a:effectLst>
                  <a:outerShdw blurRad="38100" dist="38100" dir="2700000" algn="tl">
                    <a:srgbClr val="000000">
                      <a:alpha val="43137"/>
                    </a:srgbClr>
                  </a:outerShdw>
                </a:effectLst>
              </a:rPr>
              <a:t>: </a:t>
            </a:r>
            <a:r>
              <a:rPr lang="sr-Cyrl-CS" sz="2400" b="1" dirty="0" smtClean="0">
                <a:effectLst>
                  <a:outerShdw blurRad="38100" dist="38100" dir="2700000" algn="tl">
                    <a:srgbClr val="000000">
                      <a:alpha val="43137"/>
                    </a:srgbClr>
                  </a:outerShdw>
                </a:effectLst>
              </a:rPr>
              <a:t>незадовољство  због пореза и царина које увела Енглеска</a:t>
            </a:r>
            <a:endParaRPr lang="en-US" sz="2400" b="1" dirty="0">
              <a:effectLst>
                <a:outerShdw blurRad="38100" dist="38100" dir="2700000" algn="tl">
                  <a:srgbClr val="000000">
                    <a:alpha val="43137"/>
                  </a:srgbClr>
                </a:outerShdw>
              </a:effectLst>
            </a:endParaRPr>
          </a:p>
        </p:txBody>
      </p:sp>
      <p:sp>
        <p:nvSpPr>
          <p:cNvPr id="4102" name="Text Box 6"/>
          <p:cNvSpPr txBox="1">
            <a:spLocks noChangeArrowheads="1"/>
          </p:cNvSpPr>
          <p:nvPr/>
        </p:nvSpPr>
        <p:spPr bwMode="auto">
          <a:xfrm>
            <a:off x="468312" y="908721"/>
            <a:ext cx="8424167" cy="1769715"/>
          </a:xfrm>
          <a:prstGeom prst="rect">
            <a:avLst/>
          </a:prstGeom>
          <a:noFill/>
          <a:ln w="9525">
            <a:noFill/>
            <a:miter lim="800000"/>
            <a:headEnd/>
            <a:tailEnd/>
          </a:ln>
          <a:effectLst/>
        </p:spPr>
        <p:txBody>
          <a:bodyPr wrap="square">
            <a:spAutoFit/>
          </a:bodyPr>
          <a:lstStyle/>
          <a:p>
            <a:pPr>
              <a:spcBef>
                <a:spcPct val="50000"/>
              </a:spcBef>
            </a:pPr>
            <a:r>
              <a:rPr lang="sr-Cyrl-CS" sz="2800" b="1" dirty="0">
                <a:solidFill>
                  <a:srgbClr val="FFFF00"/>
                </a:solidFill>
              </a:rPr>
              <a:t>Рат 13 колонија Северне Америке за </a:t>
            </a:r>
            <a:r>
              <a:rPr lang="sr-Cyrl-CS" sz="2800" b="1" dirty="0" smtClean="0">
                <a:solidFill>
                  <a:srgbClr val="FFFF00"/>
                </a:solidFill>
              </a:rPr>
              <a:t>независност</a:t>
            </a:r>
            <a:endParaRPr lang="sr-Latn-CS" sz="2800" b="1" dirty="0" smtClean="0">
              <a:solidFill>
                <a:srgbClr val="FFFF00"/>
              </a:solidFill>
            </a:endParaRPr>
          </a:p>
          <a:p>
            <a:pPr>
              <a:spcBef>
                <a:spcPct val="50000"/>
              </a:spcBef>
            </a:pPr>
            <a:r>
              <a:rPr lang="sr-Cyrl-CS" sz="2800" b="1" dirty="0" smtClean="0">
                <a:solidFill>
                  <a:srgbClr val="FFFF00"/>
                </a:solidFill>
              </a:rPr>
              <a:t> </a:t>
            </a:r>
            <a:r>
              <a:rPr lang="sr-Cyrl-CS" sz="2800" b="1" dirty="0">
                <a:solidFill>
                  <a:srgbClr val="FFFF00"/>
                </a:solidFill>
              </a:rPr>
              <a:t>од </a:t>
            </a:r>
            <a:r>
              <a:rPr lang="sr-Cyrl-CS" sz="2800" b="1" dirty="0" smtClean="0">
                <a:solidFill>
                  <a:srgbClr val="FFFF00"/>
                </a:solidFill>
              </a:rPr>
              <a:t>Енглеске од 1775. до 1783</a:t>
            </a:r>
            <a:r>
              <a:rPr lang="sr-Cyrl-CS" sz="2800" b="1" dirty="0">
                <a:solidFill>
                  <a:srgbClr val="FFFF00"/>
                </a:solidFill>
              </a:rPr>
              <a:t>.</a:t>
            </a:r>
            <a:endParaRPr lang="en-US" sz="2800" b="1" dirty="0">
              <a:solidFill>
                <a:srgbClr val="FFFF00"/>
              </a:solidFill>
            </a:endParaRPr>
          </a:p>
          <a:p>
            <a:pPr>
              <a:spcBef>
                <a:spcPct val="50000"/>
              </a:spcBef>
            </a:pPr>
            <a:endParaRPr lang="en-US" sz="2600" dirty="0"/>
          </a:p>
        </p:txBody>
      </p:sp>
      <p:sp>
        <p:nvSpPr>
          <p:cNvPr id="4103" name="Text Box 7"/>
          <p:cNvSpPr txBox="1">
            <a:spLocks noChangeArrowheads="1"/>
          </p:cNvSpPr>
          <p:nvPr/>
        </p:nvSpPr>
        <p:spPr bwMode="auto">
          <a:xfrm>
            <a:off x="0" y="4221088"/>
            <a:ext cx="9144000" cy="1677382"/>
          </a:xfrm>
          <a:prstGeom prst="rect">
            <a:avLst/>
          </a:prstGeom>
          <a:noFill/>
          <a:ln w="9525">
            <a:noFill/>
            <a:miter lim="800000"/>
            <a:headEnd/>
            <a:tailEnd/>
          </a:ln>
          <a:effectLst/>
        </p:spPr>
        <p:txBody>
          <a:bodyPr wrap="square">
            <a:spAutoFit/>
          </a:bodyPr>
          <a:lstStyle/>
          <a:p>
            <a:pPr>
              <a:spcBef>
                <a:spcPct val="50000"/>
              </a:spcBef>
            </a:pPr>
            <a:r>
              <a:rPr lang="sr-Cyrl-CS" sz="2400" b="1" dirty="0">
                <a:solidFill>
                  <a:srgbClr val="FFFF00"/>
                </a:solidFill>
              </a:rPr>
              <a:t>ПОВОД</a:t>
            </a:r>
            <a:r>
              <a:rPr lang="sr-Cyrl-CS" sz="2400" dirty="0">
                <a:solidFill>
                  <a:srgbClr val="FFFF00"/>
                </a:solidFill>
              </a:rPr>
              <a:t> </a:t>
            </a:r>
            <a:r>
              <a:rPr lang="en-US" sz="2400" dirty="0"/>
              <a:t>:</a:t>
            </a:r>
            <a:r>
              <a:rPr lang="sr-Cyrl-CS" sz="2800" b="1" dirty="0">
                <a:solidFill>
                  <a:srgbClr val="FFFF00"/>
                </a:solidFill>
              </a:rPr>
              <a:t>Бостонска чајанка 1773</a:t>
            </a:r>
            <a:r>
              <a:rPr lang="sr-Cyrl-CS" sz="2600" b="1" dirty="0" smtClean="0"/>
              <a:t>.</a:t>
            </a:r>
          </a:p>
          <a:p>
            <a:pPr>
              <a:spcBef>
                <a:spcPct val="50000"/>
              </a:spcBef>
            </a:pPr>
            <a:endParaRPr lang="sr-Cyrl-CS" sz="2600" dirty="0" smtClean="0"/>
          </a:p>
          <a:p>
            <a:pPr>
              <a:spcBef>
                <a:spcPct val="50000"/>
              </a:spcBef>
            </a:pPr>
            <a:endParaRPr lang="en-US" sz="2400" dirty="0"/>
          </a:p>
        </p:txBody>
      </p:sp>
      <p:pic>
        <p:nvPicPr>
          <p:cNvPr id="6" name="Picture 5" descr="http://www4.slikomat.com/09/1216/2xf-teapar.jpg"/>
          <p:cNvPicPr/>
          <p:nvPr/>
        </p:nvPicPr>
        <p:blipFill>
          <a:blip r:embed="rId3" cstate="print"/>
          <a:srcRect/>
          <a:stretch>
            <a:fillRect/>
          </a:stretch>
        </p:blipFill>
        <p:spPr bwMode="auto">
          <a:xfrm>
            <a:off x="5508104" y="3356992"/>
            <a:ext cx="3347864" cy="2857500"/>
          </a:xfrm>
          <a:prstGeom prst="rect">
            <a:avLst/>
          </a:prstGeom>
          <a:noFill/>
          <a:ln w="9525">
            <a:noFill/>
            <a:miter lim="800000"/>
            <a:headEnd/>
            <a:tailEnd/>
          </a:ln>
        </p:spPr>
      </p:pic>
      <p:sp>
        <p:nvSpPr>
          <p:cNvPr id="7" name="Rectangle 6"/>
          <p:cNvSpPr/>
          <p:nvPr/>
        </p:nvSpPr>
        <p:spPr>
          <a:xfrm>
            <a:off x="5076056" y="6165304"/>
            <a:ext cx="4536504" cy="461665"/>
          </a:xfrm>
          <a:prstGeom prst="rect">
            <a:avLst/>
          </a:prstGeom>
          <a:noFill/>
        </p:spPr>
        <p:txBody>
          <a:bodyPr wrap="square" lIns="91440" tIns="45720" rIns="91440" bIns="45720">
            <a:spAutoFit/>
          </a:bodyPr>
          <a:lstStyle/>
          <a:p>
            <a:pPr algn="ctr"/>
            <a:r>
              <a:rPr lang="sr-Cyrl-R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БОСТОНСКА ЧАЈАНКА</a:t>
            </a:r>
            <a:endParaRPr lang="en-US"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wedge/>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100">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8" presetClass="entr" presetSubtype="0" accel="5000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1000" fill="hold"/>
                                        <p:tgtEl>
                                          <p:spTgt spid="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1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Бостонска чајанка&#10;&#10;На данашњи дан 1773. године дошло је до протеста америчких колониста против нових пореза које им је Велика Британија наметала. Још 1770. године на предлог владе Парламент укида све царине на амерички увоз осим једне мале, царине на чај. Ова царина имала је за циљ да одбрани принцип по коме британски Парламент и даље има право да намеће дажбине и доноси законе у колонијама. Након што је први брод са чајем стигао у бостонску луку, Семјуел Адамс сазива митинг и оптужује владу и Парламент  да желе пропаст колонија. Група младића јурнула је на брод и цео његов товар бацила у море. Када је чуо за овај догађај краљ Џорџ III је рекао:&#10; ''Коцка је пала. Колоније сада морају победити или се покорити.''">
            <a:hlinkClick r:id="rId3"/>
          </p:cNvPr>
          <p:cNvPicPr>
            <a:picLocks noChangeAspect="1" noChangeArrowheads="1"/>
          </p:cNvPicPr>
          <p:nvPr/>
        </p:nvPicPr>
        <p:blipFill>
          <a:blip r:embed="rId4" cstate="print"/>
          <a:srcRect/>
          <a:stretch>
            <a:fillRect/>
          </a:stretch>
        </p:blipFill>
        <p:spPr bwMode="auto">
          <a:xfrm>
            <a:off x="467544" y="3381375"/>
            <a:ext cx="4476750" cy="3476625"/>
          </a:xfrm>
          <a:prstGeom prst="rect">
            <a:avLst/>
          </a:prstGeom>
          <a:noFill/>
        </p:spPr>
      </p:pic>
      <p:sp>
        <p:nvSpPr>
          <p:cNvPr id="4" name="TextBox 3"/>
          <p:cNvSpPr txBox="1"/>
          <p:nvPr/>
        </p:nvSpPr>
        <p:spPr>
          <a:xfrm>
            <a:off x="0" y="0"/>
            <a:ext cx="9144000" cy="3754874"/>
          </a:xfrm>
          <a:prstGeom prst="rect">
            <a:avLst/>
          </a:prstGeom>
          <a:noFill/>
        </p:spPr>
        <p:txBody>
          <a:bodyPr wrap="square" rtlCol="0">
            <a:spAutoFit/>
          </a:bodyPr>
          <a:lstStyle/>
          <a:p>
            <a:pPr algn="ctr"/>
            <a:r>
              <a:rPr lang="ru-RU" sz="2000" b="1" dirty="0" smtClean="0"/>
              <a:t>Бостонска чајанка</a:t>
            </a:r>
          </a:p>
          <a:p>
            <a:r>
              <a:rPr lang="sr-Latn-RS" sz="2000" b="1" dirty="0" smtClean="0"/>
              <a:t>16.12.</a:t>
            </a:r>
            <a:r>
              <a:rPr lang="ru-RU" sz="2000" b="1" dirty="0" smtClean="0"/>
              <a:t>1773. године дошло је до протеста америчких колониста против нових пореза које им је Велика Британија наметала. Још 1770. године на предлог владе Парламент укида све царине на амерички увоз осим једне мале, царине на чај. Ова царина имала је за циљ да одбрани принцип по коме британски Парламент и даље има право да намеће дажбине и доноси законе у колонијама. Након што је први брод са чајем стигао у бостонску луку, Семјуел Адамс сазива митинг и оптужује владу и Парламент да желе пропаст колонија. Група младића јурнула је на брод и цео његов товар бацила у море. Када је чуо за овај догађај краљ Џорџ III је рекао:</a:t>
            </a:r>
            <a:br>
              <a:rPr lang="ru-RU" sz="2000" b="1" dirty="0" smtClean="0"/>
            </a:br>
            <a:r>
              <a:rPr lang="ru-RU" sz="2000" b="1" dirty="0" smtClean="0">
                <a:solidFill>
                  <a:srgbClr val="FFFF00"/>
                </a:solidFill>
              </a:rPr>
              <a:t>'</a:t>
            </a:r>
            <a:r>
              <a:rPr lang="ru-RU" sz="2000" b="1" dirty="0" smtClean="0"/>
              <a:t>'Коцка је пала. Колоније сада морају победити или се покорити.''</a:t>
            </a:r>
          </a:p>
          <a:p>
            <a:endParaRPr lang="en-US" b="1" dirty="0"/>
          </a:p>
        </p:txBody>
      </p:sp>
      <p:sp>
        <p:nvSpPr>
          <p:cNvPr id="5" name="TextBox 4"/>
          <p:cNvSpPr txBox="1"/>
          <p:nvPr/>
        </p:nvSpPr>
        <p:spPr>
          <a:xfrm>
            <a:off x="5364088" y="4581128"/>
            <a:ext cx="3779912" cy="1661993"/>
          </a:xfrm>
          <a:prstGeom prst="rect">
            <a:avLst/>
          </a:prstGeom>
          <a:noFill/>
        </p:spPr>
        <p:txBody>
          <a:bodyPr wrap="square" rtlCol="0">
            <a:spAutoFit/>
          </a:bodyPr>
          <a:lstStyle/>
          <a:p>
            <a:pPr>
              <a:spcBef>
                <a:spcPct val="50000"/>
              </a:spcBef>
            </a:pPr>
            <a:r>
              <a:rPr lang="sr-Cyrl-CS" sz="2800" b="1" dirty="0" smtClean="0">
                <a:solidFill>
                  <a:srgbClr val="FFFF00"/>
                </a:solidFill>
              </a:rPr>
              <a:t>1775</a:t>
            </a:r>
            <a:r>
              <a:rPr lang="sr-Latn-RS" sz="2800" b="1" dirty="0" smtClean="0">
                <a:solidFill>
                  <a:srgbClr val="FFFF00"/>
                </a:solidFill>
              </a:rPr>
              <a:t>.</a:t>
            </a:r>
            <a:r>
              <a:rPr lang="sr-Cyrl-CS" sz="2800" b="1" dirty="0" smtClean="0">
                <a:solidFill>
                  <a:srgbClr val="FFFF00"/>
                </a:solidFill>
              </a:rPr>
              <a:t>Енглези шаљу војску да нападну</a:t>
            </a:r>
          </a:p>
          <a:p>
            <a:pPr>
              <a:spcBef>
                <a:spcPts val="0"/>
              </a:spcBef>
            </a:pPr>
            <a:r>
              <a:rPr lang="sr-Cyrl-CS" sz="2800" b="1" dirty="0" smtClean="0">
                <a:solidFill>
                  <a:srgbClr val="FFFF00"/>
                </a:solidFill>
              </a:rPr>
              <a:t> побуњенике.</a:t>
            </a:r>
          </a:p>
          <a:p>
            <a:endParaRPr lang="en-US" dirty="0"/>
          </a:p>
        </p:txBody>
      </p:sp>
    </p:spTree>
  </p:cSld>
  <p:clrMapOvr>
    <a:masterClrMapping/>
  </p:clrMapOvr>
  <p:transition spd="slow">
    <p:wedge/>
    <p:sndAc>
      <p:stSnd>
        <p:snd r:embed="rId2" name="drumroll.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0" y="764704"/>
            <a:ext cx="9144000" cy="1508105"/>
          </a:xfrm>
          <a:prstGeom prst="rect">
            <a:avLst/>
          </a:prstGeom>
          <a:noFill/>
          <a:ln w="9525">
            <a:noFill/>
            <a:miter lim="800000"/>
            <a:headEnd/>
            <a:tailEnd/>
          </a:ln>
          <a:effectLst/>
        </p:spPr>
        <p:txBody>
          <a:bodyPr wrap="square">
            <a:spAutoFit/>
          </a:bodyPr>
          <a:lstStyle/>
          <a:p>
            <a:pPr>
              <a:spcBef>
                <a:spcPct val="50000"/>
              </a:spcBef>
            </a:pPr>
            <a:r>
              <a:rPr lang="sr-Cyrl-CS" sz="2800" b="1" dirty="0">
                <a:solidFill>
                  <a:srgbClr val="FFFF00"/>
                </a:solidFill>
              </a:rPr>
              <a:t>1776</a:t>
            </a:r>
            <a:r>
              <a:rPr lang="sr-Cyrl-CS" sz="2800" dirty="0"/>
              <a:t>. </a:t>
            </a:r>
            <a:r>
              <a:rPr lang="sr-Cyrl-CS" sz="2800" dirty="0" smtClean="0"/>
              <a:t>на конгресу  </a:t>
            </a:r>
            <a:r>
              <a:rPr lang="sr-Cyrl-CS" sz="2800" dirty="0">
                <a:solidFill>
                  <a:srgbClr val="FFFF00"/>
                </a:solidFill>
              </a:rPr>
              <a:t>у </a:t>
            </a:r>
            <a:r>
              <a:rPr lang="sr-Cyrl-CS" sz="2800" b="1" dirty="0">
                <a:solidFill>
                  <a:srgbClr val="FFFF00"/>
                </a:solidFill>
              </a:rPr>
              <a:t>Филаделфији</a:t>
            </a:r>
            <a:r>
              <a:rPr lang="sr-Cyrl-CS" sz="2800" dirty="0">
                <a:solidFill>
                  <a:srgbClr val="FFFF00"/>
                </a:solidFill>
              </a:rPr>
              <a:t> преставници 13 колонија </a:t>
            </a:r>
            <a:r>
              <a:rPr lang="sr-Cyrl-CS" sz="2800" dirty="0" smtClean="0">
                <a:solidFill>
                  <a:srgbClr val="FFFF00"/>
                </a:solidFill>
              </a:rPr>
              <a:t>и </a:t>
            </a:r>
            <a:r>
              <a:rPr lang="sr-Cyrl-CS" sz="2800" b="1" dirty="0">
                <a:solidFill>
                  <a:srgbClr val="FFFF00"/>
                </a:solidFill>
              </a:rPr>
              <a:t>прогласили Независност</a:t>
            </a:r>
            <a:r>
              <a:rPr lang="sr-Cyrl-CS" sz="2800" dirty="0">
                <a:solidFill>
                  <a:srgbClr val="FFFF00"/>
                </a:solidFill>
              </a:rPr>
              <a:t> </a:t>
            </a:r>
            <a:r>
              <a:rPr lang="sr-Cyrl-CS" sz="2800" dirty="0" smtClean="0">
                <a:solidFill>
                  <a:srgbClr val="FFFF00"/>
                </a:solidFill>
              </a:rPr>
              <a:t>САД усвајањем  </a:t>
            </a:r>
            <a:r>
              <a:rPr lang="sr-Cyrl-CS" sz="3200" dirty="0" smtClean="0">
                <a:solidFill>
                  <a:srgbClr val="FFFF00"/>
                </a:solidFill>
              </a:rPr>
              <a:t>,,</a:t>
            </a:r>
            <a:r>
              <a:rPr lang="sr-Cyrl-CS" sz="3200" i="1" dirty="0" smtClean="0">
                <a:solidFill>
                  <a:srgbClr val="FFFF00"/>
                </a:solidFill>
              </a:rPr>
              <a:t>Декл</a:t>
            </a:r>
            <a:r>
              <a:rPr lang="sr-Latn-CS" sz="3200" i="1" dirty="0" smtClean="0">
                <a:solidFill>
                  <a:srgbClr val="FFFF00"/>
                </a:solidFill>
              </a:rPr>
              <a:t>a</a:t>
            </a:r>
            <a:r>
              <a:rPr lang="sr-Cyrl-CS" sz="3200" i="1" dirty="0" smtClean="0">
                <a:solidFill>
                  <a:srgbClr val="FFFF00"/>
                </a:solidFill>
              </a:rPr>
              <a:t>рације </a:t>
            </a:r>
            <a:r>
              <a:rPr lang="sr-Cyrl-CS" sz="3200" i="1" dirty="0">
                <a:solidFill>
                  <a:srgbClr val="FFFF00"/>
                </a:solidFill>
              </a:rPr>
              <a:t>независности”</a:t>
            </a:r>
            <a:r>
              <a:rPr lang="sr-Cyrl-CS" sz="2800" i="1" dirty="0">
                <a:solidFill>
                  <a:srgbClr val="FFFF00"/>
                </a:solidFill>
              </a:rPr>
              <a:t> </a:t>
            </a:r>
            <a:r>
              <a:rPr lang="sr-Cyrl-CS" sz="2800" dirty="0"/>
              <a:t>коју је написао </a:t>
            </a:r>
            <a:r>
              <a:rPr lang="sr-Cyrl-CS" sz="2800" dirty="0">
                <a:solidFill>
                  <a:srgbClr val="FFFF00"/>
                </a:solidFill>
              </a:rPr>
              <a:t>Томас Џеферсон</a:t>
            </a:r>
            <a:r>
              <a:rPr lang="sr-Cyrl-CS" sz="2800" dirty="0"/>
              <a:t>.</a:t>
            </a:r>
            <a:r>
              <a:rPr lang="sr-Cyrl-CS" sz="2800" i="1" dirty="0"/>
              <a:t> </a:t>
            </a:r>
            <a:endParaRPr lang="sr-Cyrl-CS" sz="2800" dirty="0"/>
          </a:p>
        </p:txBody>
      </p:sp>
      <p:pic>
        <p:nvPicPr>
          <p:cNvPr id="5" name="Picture 4" descr="http://www.rts.rs/upload/storyBoxImageData/2008/11/20/116682/tomas1.jpg"/>
          <p:cNvPicPr/>
          <p:nvPr/>
        </p:nvPicPr>
        <p:blipFill>
          <a:blip r:embed="rId3" cstate="print"/>
          <a:srcRect/>
          <a:stretch>
            <a:fillRect/>
          </a:stretch>
        </p:blipFill>
        <p:spPr bwMode="auto">
          <a:xfrm>
            <a:off x="6762750" y="1628800"/>
            <a:ext cx="2381250" cy="2381250"/>
          </a:xfrm>
          <a:prstGeom prst="ellipse">
            <a:avLst/>
          </a:prstGeom>
          <a:ln>
            <a:noFill/>
          </a:ln>
          <a:effectLst>
            <a:softEdge rad="112500"/>
          </a:effectLst>
        </p:spPr>
      </p:pic>
      <p:sp>
        <p:nvSpPr>
          <p:cNvPr id="6" name="Rectangle 5"/>
          <p:cNvSpPr/>
          <p:nvPr/>
        </p:nvSpPr>
        <p:spPr>
          <a:xfrm>
            <a:off x="3563888" y="2924944"/>
            <a:ext cx="3024336" cy="400110"/>
          </a:xfrm>
          <a:prstGeom prst="rect">
            <a:avLst/>
          </a:prstGeom>
          <a:noFill/>
        </p:spPr>
        <p:txBody>
          <a:bodyPr wrap="square" lIns="91440" tIns="45720" rIns="91440" bIns="45720">
            <a:spAutoFit/>
          </a:bodyPr>
          <a:lstStyle/>
          <a:p>
            <a:pPr algn="ctr"/>
            <a:r>
              <a:rPr lang="sr-Cyrl-R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Томас  Џеферсон</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0" y="1"/>
            <a:ext cx="9144000" cy="892552"/>
          </a:xfrm>
          <a:prstGeom prst="rect">
            <a:avLst/>
          </a:prstGeom>
        </p:spPr>
        <p:txBody>
          <a:bodyPr wrap="square">
            <a:spAutoFit/>
          </a:bodyPr>
          <a:lstStyle/>
          <a:p>
            <a:pPr>
              <a:spcBef>
                <a:spcPct val="50000"/>
              </a:spcBef>
            </a:pPr>
            <a:r>
              <a:rPr lang="sr-Cyrl-CS" sz="2600" dirty="0" smtClean="0"/>
              <a:t>Рат је вођен са променљивом срећом, </a:t>
            </a:r>
            <a:r>
              <a:rPr lang="sr-Cyrl-CS" sz="2600" dirty="0" smtClean="0">
                <a:solidFill>
                  <a:srgbClr val="FFFF00"/>
                </a:solidFill>
              </a:rPr>
              <a:t>командант-вођа Американаца био је Џорџ Вашингтон</a:t>
            </a:r>
            <a:r>
              <a:rPr lang="sr-Cyrl-CS" sz="2400" dirty="0" smtClean="0">
                <a:solidFill>
                  <a:srgbClr val="FFFF00"/>
                </a:solidFill>
              </a:rPr>
              <a:t>.</a:t>
            </a:r>
            <a:endParaRPr lang="sr-Cyrl-CS" sz="2400" dirty="0">
              <a:solidFill>
                <a:srgbClr val="FFFF00"/>
              </a:solidFill>
            </a:endParaRPr>
          </a:p>
        </p:txBody>
      </p:sp>
      <p:pic>
        <p:nvPicPr>
          <p:cNvPr id="2" name="Picture 2" descr="Потписивање Декларације о Независности-Јохн Трумбулл"/>
          <p:cNvPicPr>
            <a:picLocks noChangeAspect="1" noChangeArrowheads="1"/>
          </p:cNvPicPr>
          <p:nvPr/>
        </p:nvPicPr>
        <p:blipFill>
          <a:blip r:embed="rId4" cstate="print"/>
          <a:srcRect/>
          <a:stretch>
            <a:fillRect/>
          </a:stretch>
        </p:blipFill>
        <p:spPr bwMode="auto">
          <a:xfrm>
            <a:off x="395536" y="3429000"/>
            <a:ext cx="6408712" cy="3429000"/>
          </a:xfrm>
          <a:prstGeom prst="rect">
            <a:avLst/>
          </a:prstGeom>
          <a:noFill/>
        </p:spPr>
      </p:pic>
      <p:sp>
        <p:nvSpPr>
          <p:cNvPr id="9" name="TextBox 8"/>
          <p:cNvSpPr txBox="1"/>
          <p:nvPr/>
        </p:nvSpPr>
        <p:spPr>
          <a:xfrm>
            <a:off x="755576" y="6021288"/>
            <a:ext cx="3024336" cy="648072"/>
          </a:xfrm>
          <a:prstGeom prst="rect">
            <a:avLst/>
          </a:prstGeom>
          <a:noFill/>
        </p:spPr>
        <p:txBody>
          <a:bodyPr wrap="square" rtlCol="0">
            <a:spAutoFit/>
          </a:bodyPr>
          <a:lstStyle/>
          <a:p>
            <a:r>
              <a:rPr lang="sr-Cyrl-RS" b="1" dirty="0" smtClean="0"/>
              <a:t>Потписивање </a:t>
            </a:r>
            <a:r>
              <a:rPr lang="sr-Cyrl-RS" b="1" smtClean="0"/>
              <a:t>Декларације независности</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explode.wav"/>
          </p:stSnd>
        </p:sndAc>
      </p:transition>
    </mc:Choice>
    <mc:Fallback xmlns="">
      <p:transition spd="slow">
        <p:fade/>
        <p:sndAc>
          <p:stSnd>
            <p:snd r:embed="rId5" name="explod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119063"/>
            <a:ext cx="8797925"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1312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9081"/>
            <a:ext cx="9396536" cy="830997"/>
          </a:xfrm>
          <a:prstGeom prst="rect">
            <a:avLst/>
          </a:prstGeom>
          <a:noFill/>
        </p:spPr>
        <p:txBody>
          <a:bodyPr wrap="square" rtlCol="0">
            <a:spAutoFit/>
          </a:bodyPr>
          <a:lstStyle/>
          <a:p>
            <a:r>
              <a:rPr lang="sr-Cyrl-C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Амери су уз помоћ француских добровољаца нанели одлучујући пораз Енглезима 1781.код Јорктауна чиме је завршено ратовање</a:t>
            </a:r>
            <a:r>
              <a:rPr lang="sr-Latn-R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pic>
        <p:nvPicPr>
          <p:cNvPr id="28674" name="Picture 2" descr="http://image.slidesharecdn.com/newmicrosoftpowerpointpresentation-140406130621-phpapp02/95/americki-rat-za-nezavisnost-17751783-vojni-aspekti-19-638.jpg?cb=1396808530"/>
          <p:cNvPicPr>
            <a:picLocks noChangeAspect="1" noChangeArrowheads="1"/>
          </p:cNvPicPr>
          <p:nvPr/>
        </p:nvPicPr>
        <p:blipFill>
          <a:blip r:embed="rId3" cstate="print"/>
          <a:srcRect/>
          <a:stretch>
            <a:fillRect/>
          </a:stretch>
        </p:blipFill>
        <p:spPr bwMode="auto">
          <a:xfrm>
            <a:off x="1133872" y="1056276"/>
            <a:ext cx="7128792" cy="3563491"/>
          </a:xfrm>
          <a:prstGeom prst="rect">
            <a:avLst/>
          </a:prstGeom>
          <a:noFill/>
        </p:spPr>
      </p:pic>
      <p:sp>
        <p:nvSpPr>
          <p:cNvPr id="4" name="TextBox 3"/>
          <p:cNvSpPr txBox="1"/>
          <p:nvPr/>
        </p:nvSpPr>
        <p:spPr>
          <a:xfrm>
            <a:off x="2051720" y="4653136"/>
            <a:ext cx="4104456" cy="461665"/>
          </a:xfrm>
          <a:prstGeom prst="rect">
            <a:avLst/>
          </a:prstGeom>
          <a:noFill/>
        </p:spPr>
        <p:txBody>
          <a:bodyPr wrap="square" rtlCol="0">
            <a:spAutoFit/>
          </a:bodyPr>
          <a:lstStyle/>
          <a:p>
            <a:pPr algn="ctr"/>
            <a:r>
              <a:rPr lang="sr-Cyrl-RS" sz="2400" b="1" dirty="0" smtClean="0"/>
              <a:t>Битка код Јорктауна</a:t>
            </a:r>
            <a:endParaRPr lang="en-US" sz="2400" b="1" dirty="0"/>
          </a:p>
        </p:txBody>
      </p:sp>
      <p:sp>
        <p:nvSpPr>
          <p:cNvPr id="5" name="TextBox 4"/>
          <p:cNvSpPr txBox="1"/>
          <p:nvPr/>
        </p:nvSpPr>
        <p:spPr>
          <a:xfrm>
            <a:off x="0" y="5089613"/>
            <a:ext cx="9144000" cy="1969770"/>
          </a:xfrm>
          <a:prstGeom prst="rect">
            <a:avLst/>
          </a:prstGeom>
          <a:noFill/>
        </p:spPr>
        <p:txBody>
          <a:bodyPr wrap="square" rtlCol="0">
            <a:spAutoFit/>
          </a:bodyPr>
          <a:lstStyle/>
          <a:p>
            <a:pPr algn="ctr"/>
            <a:r>
              <a:rPr lang="sr-Cyrl-CS" sz="2800" b="1" dirty="0" smtClean="0">
                <a:solidFill>
                  <a:srgbClr val="FFFF00"/>
                </a:solidFill>
              </a:rPr>
              <a:t>Париским миром 1783. су створене Сједињене америчке државе (САД ), од Атлантика до Мисисипија.</a:t>
            </a:r>
          </a:p>
          <a:p>
            <a:pPr algn="ctr"/>
            <a:r>
              <a:rPr lang="sr-Cyrl-CS" sz="2400" b="1" dirty="0" smtClean="0"/>
              <a:t>САД су конфедерација-савез независних држава. Само су војска, царине и део финансија у надлежности централних власти.</a:t>
            </a:r>
            <a:endParaRPr lang="en-US" sz="2400"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50825" y="0"/>
            <a:ext cx="8497888" cy="2923877"/>
          </a:xfrm>
          <a:prstGeom prst="rect">
            <a:avLst/>
          </a:prstGeom>
          <a:noFill/>
          <a:ln w="9525">
            <a:noFill/>
            <a:miter lim="800000"/>
            <a:headEnd/>
            <a:tailEnd/>
          </a:ln>
          <a:effectLst/>
        </p:spPr>
        <p:txBody>
          <a:bodyPr wrap="square">
            <a:spAutoFit/>
          </a:bodyPr>
          <a:lstStyle/>
          <a:p>
            <a:pPr>
              <a:spcBef>
                <a:spcPts val="0"/>
              </a:spcBef>
            </a:pPr>
            <a:r>
              <a:rPr lang="sr-Cyrl-CS" sz="2800" b="1" dirty="0" smtClean="0">
                <a:solidFill>
                  <a:srgbClr val="FFFF00"/>
                </a:solidFill>
              </a:rPr>
              <a:t>1787</a:t>
            </a:r>
            <a:r>
              <a:rPr lang="sr-Cyrl-CS" sz="2800" dirty="0" smtClean="0"/>
              <a:t>.</a:t>
            </a:r>
            <a:r>
              <a:rPr lang="sr-Cyrl-RS" sz="2800" dirty="0" smtClean="0"/>
              <a:t>ј</a:t>
            </a:r>
            <a:r>
              <a:rPr lang="sr-Cyrl-CS" sz="2800" dirty="0" smtClean="0"/>
              <a:t>е </a:t>
            </a:r>
            <a:r>
              <a:rPr lang="sr-Cyrl-CS" sz="2800" dirty="0"/>
              <a:t>донет </a:t>
            </a:r>
            <a:r>
              <a:rPr lang="sr-Cyrl-CS" sz="2800" b="1" dirty="0">
                <a:solidFill>
                  <a:srgbClr val="FFFF00"/>
                </a:solidFill>
              </a:rPr>
              <a:t>Амерички </a:t>
            </a:r>
            <a:r>
              <a:rPr lang="sr-Cyrl-CS" sz="2800" b="1" dirty="0" smtClean="0">
                <a:solidFill>
                  <a:srgbClr val="FFFF00"/>
                </a:solidFill>
              </a:rPr>
              <a:t>устав</a:t>
            </a:r>
            <a:r>
              <a:rPr lang="sr-Latn-CS" sz="2800" b="1" dirty="0" smtClean="0">
                <a:solidFill>
                  <a:srgbClr val="FFFF00"/>
                </a:solidFill>
              </a:rPr>
              <a:t> (o</a:t>
            </a:r>
            <a:r>
              <a:rPr lang="sr-Cyrl-RS" sz="2800" b="1" dirty="0" smtClean="0">
                <a:solidFill>
                  <a:srgbClr val="FFFF00"/>
                </a:solidFill>
              </a:rPr>
              <a:t>сновни закон у држави)</a:t>
            </a:r>
            <a:r>
              <a:rPr lang="sr-Cyrl-CS" sz="2800" b="1" dirty="0" smtClean="0">
                <a:solidFill>
                  <a:srgbClr val="FFFF00"/>
                </a:solidFill>
              </a:rPr>
              <a:t> </a:t>
            </a:r>
            <a:r>
              <a:rPr lang="sr-Cyrl-CS" sz="2800" dirty="0" smtClean="0"/>
              <a:t>- </a:t>
            </a:r>
            <a:r>
              <a:rPr lang="sr-Cyrl-CS" sz="2800" b="1" dirty="0">
                <a:solidFill>
                  <a:srgbClr val="FFFF00"/>
                </a:solidFill>
              </a:rPr>
              <a:t>први грађански устав у модерној историји; </a:t>
            </a:r>
            <a:r>
              <a:rPr lang="sr-Cyrl-CS" sz="2800" dirty="0" smtClean="0">
                <a:solidFill>
                  <a:srgbClr val="FFFF00"/>
                </a:solidFill>
              </a:rPr>
              <a:t>власт </a:t>
            </a:r>
            <a:r>
              <a:rPr lang="sr-Cyrl-CS" sz="2800" dirty="0">
                <a:solidFill>
                  <a:srgbClr val="FFFF00"/>
                </a:solidFill>
              </a:rPr>
              <a:t>дели на :</a:t>
            </a:r>
          </a:p>
          <a:p>
            <a:pPr>
              <a:spcBef>
                <a:spcPts val="0"/>
              </a:spcBef>
            </a:pPr>
            <a:r>
              <a:rPr lang="sr-Cyrl-CS" sz="2800" dirty="0" smtClean="0">
                <a:solidFill>
                  <a:srgbClr val="FFFF00"/>
                </a:solidFill>
              </a:rPr>
              <a:t>Извршну</a:t>
            </a:r>
            <a:r>
              <a:rPr lang="sr-Latn-CS" sz="2800" dirty="0" smtClean="0">
                <a:solidFill>
                  <a:srgbClr val="FFFF00"/>
                </a:solidFill>
              </a:rPr>
              <a:t>,</a:t>
            </a:r>
            <a:r>
              <a:rPr lang="sr-Cyrl-CS" sz="2800" b="1" dirty="0" smtClean="0">
                <a:solidFill>
                  <a:srgbClr val="FFFF00"/>
                </a:solidFill>
              </a:rPr>
              <a:t> </a:t>
            </a:r>
            <a:r>
              <a:rPr lang="sr-Cyrl-CS" sz="2800" dirty="0" smtClean="0">
                <a:solidFill>
                  <a:srgbClr val="FFFF00"/>
                </a:solidFill>
              </a:rPr>
              <a:t>Судску</a:t>
            </a:r>
            <a:r>
              <a:rPr lang="sr-Cyrl-CS" sz="2800" b="1" dirty="0" smtClean="0">
                <a:solidFill>
                  <a:srgbClr val="FFFF00"/>
                </a:solidFill>
              </a:rPr>
              <a:t> </a:t>
            </a:r>
            <a:r>
              <a:rPr lang="sr-Cyrl-CS" sz="2800" dirty="0" smtClean="0">
                <a:solidFill>
                  <a:srgbClr val="FFFF00"/>
                </a:solidFill>
              </a:rPr>
              <a:t>и</a:t>
            </a:r>
            <a:r>
              <a:rPr lang="sr-Latn-CS" sz="2800" dirty="0" smtClean="0">
                <a:solidFill>
                  <a:srgbClr val="FFFF00"/>
                </a:solidFill>
              </a:rPr>
              <a:t> </a:t>
            </a:r>
            <a:r>
              <a:rPr lang="sr-Cyrl-CS" sz="2800" dirty="0" smtClean="0">
                <a:solidFill>
                  <a:srgbClr val="FFFF00"/>
                </a:solidFill>
              </a:rPr>
              <a:t>Законодавну власт.</a:t>
            </a:r>
            <a:endParaRPr lang="en-US" sz="2800" dirty="0" smtClean="0">
              <a:solidFill>
                <a:srgbClr val="FFFF00"/>
              </a:solidFill>
            </a:endParaRPr>
          </a:p>
          <a:p>
            <a:pPr>
              <a:spcBef>
                <a:spcPct val="50000"/>
              </a:spcBef>
            </a:pPr>
            <a:endParaRPr lang="sr-Cyrl-CS" sz="2400" dirty="0"/>
          </a:p>
          <a:p>
            <a:pPr>
              <a:spcBef>
                <a:spcPct val="50000"/>
              </a:spcBef>
            </a:pPr>
            <a:r>
              <a:rPr lang="sr-Cyrl-CS" sz="2400" dirty="0" smtClean="0"/>
              <a:t> </a:t>
            </a:r>
            <a:endParaRPr lang="sr-Cyrl-CS" sz="2400" dirty="0"/>
          </a:p>
        </p:txBody>
      </p:sp>
      <p:sp>
        <p:nvSpPr>
          <p:cNvPr id="6149" name="Text Box 5"/>
          <p:cNvSpPr txBox="1">
            <a:spLocks noChangeArrowheads="1"/>
          </p:cNvSpPr>
          <p:nvPr/>
        </p:nvSpPr>
        <p:spPr bwMode="auto">
          <a:xfrm>
            <a:off x="0" y="4652963"/>
            <a:ext cx="8604250" cy="1877437"/>
          </a:xfrm>
          <a:prstGeom prst="rect">
            <a:avLst/>
          </a:prstGeom>
          <a:noFill/>
          <a:ln w="9525">
            <a:noFill/>
            <a:miter lim="800000"/>
            <a:headEnd/>
            <a:tailEnd/>
          </a:ln>
          <a:effectLst/>
        </p:spPr>
        <p:txBody>
          <a:bodyPr>
            <a:spAutoFit/>
          </a:bodyPr>
          <a:lstStyle/>
          <a:p>
            <a:pPr>
              <a:spcBef>
                <a:spcPct val="50000"/>
              </a:spcBef>
            </a:pPr>
            <a:endParaRPr lang="sr-Cyrl-CS" sz="2400" b="1" dirty="0" smtClean="0">
              <a:latin typeface="Times New Roman" pitchFamily="18" charset="0"/>
              <a:cs typeface="Times New Roman" pitchFamily="18" charset="0"/>
            </a:endParaRPr>
          </a:p>
          <a:p>
            <a:pPr>
              <a:spcBef>
                <a:spcPct val="50000"/>
              </a:spcBef>
            </a:pPr>
            <a:r>
              <a:rPr lang="sr-Cyrl-CS" sz="2400" b="1" dirty="0" smtClean="0">
                <a:latin typeface="Times New Roman" pitchFamily="18" charset="0"/>
                <a:cs typeface="Times New Roman" pitchFamily="18" charset="0"/>
              </a:rPr>
              <a:t>Тамне </a:t>
            </a:r>
            <a:r>
              <a:rPr lang="sr-Cyrl-CS" sz="2400" b="1" dirty="0">
                <a:latin typeface="Times New Roman" pitchFamily="18" charset="0"/>
                <a:cs typeface="Times New Roman" pitchFamily="18" charset="0"/>
              </a:rPr>
              <a:t>мрље америчке историје</a:t>
            </a:r>
            <a:r>
              <a:rPr lang="sr-Cyrl-CS" sz="2400" dirty="0">
                <a:latin typeface="Times New Roman" pitchFamily="18" charset="0"/>
                <a:cs typeface="Times New Roman" pitchFamily="18" charset="0"/>
              </a:rPr>
              <a:t> </a:t>
            </a:r>
            <a:r>
              <a:rPr lang="sr-Cyrl-CS" sz="2400" dirty="0" smtClean="0"/>
              <a:t>:</a:t>
            </a:r>
            <a:endParaRPr lang="sr-Cyrl-CS" sz="2400" dirty="0"/>
          </a:p>
          <a:p>
            <a:pPr>
              <a:spcBef>
                <a:spcPts val="0"/>
              </a:spcBef>
            </a:pPr>
            <a:r>
              <a:rPr lang="sr-Cyrl-CS" sz="2800" b="1" dirty="0">
                <a:solidFill>
                  <a:schemeClr val="tx2">
                    <a:lumMod val="10000"/>
                  </a:schemeClr>
                </a:solidFill>
              </a:rPr>
              <a:t>Истребљење Индијанаца</a:t>
            </a:r>
            <a:r>
              <a:rPr lang="sr-Cyrl-CS" sz="2400" b="1" dirty="0">
                <a:solidFill>
                  <a:schemeClr val="tx2">
                    <a:lumMod val="10000"/>
                  </a:schemeClr>
                </a:solidFill>
              </a:rPr>
              <a:t> </a:t>
            </a:r>
            <a:r>
              <a:rPr lang="sr-Cyrl-CS" sz="2400" b="1" dirty="0" smtClean="0">
                <a:solidFill>
                  <a:schemeClr val="tx2">
                    <a:lumMod val="10000"/>
                  </a:schemeClr>
                </a:solidFill>
              </a:rPr>
              <a:t>и</a:t>
            </a:r>
            <a:endParaRPr lang="sr-Latn-CS" sz="2400" b="1" dirty="0" smtClean="0">
              <a:solidFill>
                <a:schemeClr val="tx2">
                  <a:lumMod val="10000"/>
                </a:schemeClr>
              </a:solidFill>
            </a:endParaRPr>
          </a:p>
          <a:p>
            <a:pPr>
              <a:spcBef>
                <a:spcPts val="0"/>
              </a:spcBef>
            </a:pPr>
            <a:r>
              <a:rPr lang="sr-Cyrl-CS" sz="2400" b="1" dirty="0" smtClean="0">
                <a:solidFill>
                  <a:schemeClr val="tx2">
                    <a:lumMod val="10000"/>
                  </a:schemeClr>
                </a:solidFill>
              </a:rPr>
              <a:t> </a:t>
            </a:r>
            <a:r>
              <a:rPr lang="sr-Cyrl-CS" sz="2800" b="1" dirty="0">
                <a:solidFill>
                  <a:schemeClr val="tx2">
                    <a:lumMod val="10000"/>
                  </a:schemeClr>
                </a:solidFill>
              </a:rPr>
              <a:t>црначко </a:t>
            </a:r>
            <a:r>
              <a:rPr lang="sr-Cyrl-CS" sz="2800" b="1" dirty="0" smtClean="0">
                <a:solidFill>
                  <a:schemeClr val="tx2">
                    <a:lumMod val="10000"/>
                  </a:schemeClr>
                </a:solidFill>
              </a:rPr>
              <a:t>ропство</a:t>
            </a:r>
            <a:r>
              <a:rPr lang="sr-Latn-CS" sz="2400" dirty="0" smtClean="0"/>
              <a:t>.</a:t>
            </a:r>
            <a:endParaRPr lang="en-US" sz="2400" dirty="0"/>
          </a:p>
        </p:txBody>
      </p:sp>
      <p:sp>
        <p:nvSpPr>
          <p:cNvPr id="6150" name="Text Box 6"/>
          <p:cNvSpPr txBox="1">
            <a:spLocks noChangeArrowheads="1"/>
          </p:cNvSpPr>
          <p:nvPr/>
        </p:nvSpPr>
        <p:spPr bwMode="auto">
          <a:xfrm>
            <a:off x="37781" y="3477874"/>
            <a:ext cx="4788024" cy="1384995"/>
          </a:xfrm>
          <a:prstGeom prst="rect">
            <a:avLst/>
          </a:prstGeom>
          <a:noFill/>
          <a:ln w="9525">
            <a:noFill/>
            <a:miter lim="800000"/>
            <a:headEnd/>
            <a:tailEnd/>
          </a:ln>
          <a:effectLst/>
        </p:spPr>
        <p:txBody>
          <a:bodyPr wrap="square">
            <a:spAutoFit/>
          </a:bodyPr>
          <a:lstStyle/>
          <a:p>
            <a:pPr>
              <a:spcBef>
                <a:spcPct val="50000"/>
              </a:spcBef>
            </a:pPr>
            <a:r>
              <a:rPr lang="sr-Cyrl-CS" sz="2800" dirty="0" smtClean="0">
                <a:solidFill>
                  <a:srgbClr val="FFFF00"/>
                </a:solidFill>
              </a:rPr>
              <a:t>Џорџ </a:t>
            </a:r>
            <a:r>
              <a:rPr lang="sr-Cyrl-CS" sz="2800" dirty="0">
                <a:solidFill>
                  <a:srgbClr val="FFFF00"/>
                </a:solidFill>
              </a:rPr>
              <a:t>Вашингтон је изабран за првог председника </a:t>
            </a:r>
            <a:r>
              <a:rPr lang="sr-Cyrl-CS" sz="2800" dirty="0" smtClean="0">
                <a:solidFill>
                  <a:srgbClr val="FFFF00"/>
                </a:solidFill>
              </a:rPr>
              <a:t>САД</a:t>
            </a:r>
            <a:r>
              <a:rPr lang="sr-Cyrl-CS" sz="2800" dirty="0" smtClean="0"/>
              <a:t> . По њему је назван и главни град. </a:t>
            </a:r>
            <a:endParaRPr lang="en-US" sz="2800" dirty="0"/>
          </a:p>
        </p:txBody>
      </p:sp>
      <p:sp>
        <p:nvSpPr>
          <p:cNvPr id="6151" name="Text Box 7"/>
          <p:cNvSpPr txBox="1">
            <a:spLocks noChangeArrowheads="1"/>
          </p:cNvSpPr>
          <p:nvPr/>
        </p:nvSpPr>
        <p:spPr bwMode="auto">
          <a:xfrm>
            <a:off x="250825" y="4868863"/>
            <a:ext cx="7777163" cy="366712"/>
          </a:xfrm>
          <a:prstGeom prst="rect">
            <a:avLst/>
          </a:prstGeom>
          <a:noFill/>
          <a:ln w="9525">
            <a:noFill/>
            <a:miter lim="800000"/>
            <a:headEnd/>
            <a:tailEnd/>
          </a:ln>
          <a:effectLst/>
        </p:spPr>
        <p:txBody>
          <a:bodyPr>
            <a:spAutoFit/>
          </a:bodyPr>
          <a:lstStyle/>
          <a:p>
            <a:pPr>
              <a:spcBef>
                <a:spcPct val="50000"/>
              </a:spcBef>
            </a:pPr>
            <a:endParaRPr lang="sr-Latn-CS"/>
          </a:p>
        </p:txBody>
      </p:sp>
      <p:pic>
        <p:nvPicPr>
          <p:cNvPr id="8" name="Picture 7" descr="http://www.whitehouse.gov/sites/default/files/first-family/masthead_image/georgewashington.png?1306436373"/>
          <p:cNvPicPr/>
          <p:nvPr/>
        </p:nvPicPr>
        <p:blipFill>
          <a:blip r:embed="rId3" cstate="print"/>
          <a:srcRect/>
          <a:stretch>
            <a:fillRect/>
          </a:stretch>
        </p:blipFill>
        <p:spPr bwMode="auto">
          <a:xfrm>
            <a:off x="4872229" y="3429000"/>
            <a:ext cx="4305300" cy="3429000"/>
          </a:xfrm>
          <a:prstGeom prst="rect">
            <a:avLst/>
          </a:prstGeom>
          <a:noFill/>
          <a:ln w="9525">
            <a:noFill/>
            <a:miter lim="800000"/>
            <a:headEnd/>
            <a:tailEnd/>
          </a:ln>
        </p:spPr>
      </p:pic>
      <p:sp>
        <p:nvSpPr>
          <p:cNvPr id="7" name="TextBox 6"/>
          <p:cNvSpPr txBox="1"/>
          <p:nvPr/>
        </p:nvSpPr>
        <p:spPr>
          <a:xfrm>
            <a:off x="36703" y="1908214"/>
            <a:ext cx="8927785" cy="1569660"/>
          </a:xfrm>
          <a:prstGeom prst="rect">
            <a:avLst/>
          </a:prstGeom>
          <a:solidFill>
            <a:srgbClr val="92D050"/>
          </a:solidFill>
        </p:spPr>
        <p:txBody>
          <a:bodyPr wrap="square" rtlCol="0">
            <a:spAutoFit/>
          </a:bodyPr>
          <a:lstStyle/>
          <a:p>
            <a:r>
              <a:rPr lang="sr-Cyrl-RS" sz="2400" b="1" dirty="0" smtClean="0">
                <a:latin typeface="Times New Roman" pitchFamily="18" charset="0"/>
                <a:cs typeface="Times New Roman" pitchFamily="18" charset="0"/>
              </a:rPr>
              <a:t>На челу државе налази се председник  са мандатом од 4 године, који са владом има извршну власт, законодавну Конгрес а Врховни суд има права надзора над радом  Конгреса и председника.</a:t>
            </a:r>
            <a:endParaRPr lang="en-US" sz="2400" b="1" dirty="0" smtClean="0">
              <a:latin typeface="Times New Roman" pitchFamily="18" charset="0"/>
              <a:cs typeface="Times New Roman" pitchFamily="18" charset="0"/>
            </a:endParaRPr>
          </a:p>
        </p:txBody>
      </p:sp>
    </p:spTree>
  </p:cSld>
  <p:clrMapOvr>
    <a:masterClrMapping/>
  </p:clrMapOvr>
  <p:transition>
    <p:wheel spokes="8"/>
    <p:sndAc>
      <p:stSnd>
        <p:snd r:embed="rId2"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700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ru-RU" b="1" dirty="0" smtClean="0">
                <a:solidFill>
                  <a:schemeClr val="tx1"/>
                </a:solidFill>
              </a:rPr>
              <a:t>4. </a:t>
            </a:r>
            <a:r>
              <a:rPr lang="sr-Latn-CS" b="1" dirty="0" smtClean="0">
                <a:solidFill>
                  <a:schemeClr val="tx1"/>
                </a:solidFill>
              </a:rPr>
              <a:t>02.</a:t>
            </a:r>
            <a:r>
              <a:rPr lang="ru-RU" b="1" dirty="0" smtClean="0">
                <a:solidFill>
                  <a:schemeClr val="tx1"/>
                </a:solidFill>
              </a:rPr>
              <a:t> 1789. за првог председника САД изабран је Џорџ Вашингтон. </a:t>
            </a:r>
            <a:r>
              <a:rPr lang="ru-RU" b="1" dirty="0" smtClean="0"/>
              <a:t>Џорџ </a:t>
            </a:r>
            <a:r>
              <a:rPr lang="ru-RU" sz="2000" b="1" dirty="0" smtClean="0"/>
              <a:t>Вашингтон је у рату за независност САД од Велике Британије (1775-83) командовао војском колониста. Био је председник осам година, и повукао се из политике 1797. одбивши да се трећи пут кандидује за шефа државе</a:t>
            </a:r>
            <a:r>
              <a:rPr lang="en-US" sz="2000" b="1" smtClean="0"/>
              <a:t>.</a:t>
            </a:r>
            <a:r>
              <a:rPr lang="ru-RU" sz="2000" b="1" smtClean="0"/>
              <a:t>Џорџ </a:t>
            </a:r>
            <a:r>
              <a:rPr lang="ru-RU" sz="2000" b="1" dirty="0" smtClean="0"/>
              <a:t>Вашингтон словио је као човек који није имао смисла за хумор. Јавно се нашалио само једном и то за време расправе у америчком Конгресу када је предлагано да редовна војска броји само 3000 војника. На тај предлог Вашингтон је одреаговао овим речима:</a:t>
            </a:r>
            <a:br>
              <a:rPr lang="ru-RU" sz="2000" b="1" dirty="0" smtClean="0"/>
            </a:br>
            <a:r>
              <a:rPr lang="ru-RU" sz="2000" b="1" dirty="0" smtClean="0"/>
              <a:t>- У реду, али само под условом да у закон уђе и одредба по којој у нашу државу може ући две хиљаде непријатеља.</a:t>
            </a:r>
            <a:endParaRPr lang="en-US" sz="2000" b="1" dirty="0"/>
          </a:p>
        </p:txBody>
      </p:sp>
      <p:pic>
        <p:nvPicPr>
          <p:cNvPr id="1026" name="Picture 2" descr="https://m.ak.fbcdn.net/sphotos-h.ak/hphotos-ak-xpf1/v/t1.0-9/10470998_566705016793392_8578018336425410155_n.jpg?oh=f6384de31b4e2152745f9e0443b522ed&amp;oe=555F02CC&amp;__gda__=1431474854_dd3f9f77c0bd9f23c75427b5f5e83175"/>
          <p:cNvPicPr>
            <a:picLocks noChangeAspect="1" noChangeArrowheads="1"/>
          </p:cNvPicPr>
          <p:nvPr/>
        </p:nvPicPr>
        <p:blipFill>
          <a:blip r:embed="rId3" cstate="print"/>
          <a:srcRect/>
          <a:stretch>
            <a:fillRect/>
          </a:stretch>
        </p:blipFill>
        <p:spPr bwMode="auto">
          <a:xfrm>
            <a:off x="0" y="3170099"/>
            <a:ext cx="9144000" cy="3687902"/>
          </a:xfrm>
          <a:prstGeom prst="rect">
            <a:avLst/>
          </a:prstGeom>
          <a:noFill/>
        </p:spPr>
      </p:pic>
    </p:spTree>
  </p:cSld>
  <p:clrMapOvr>
    <a:masterClrMapping/>
  </p:clrMapOvr>
  <p:transition spd="med">
    <p:zoom dir="in"/>
    <p:sndAc>
      <p:stSnd>
        <p:snd r:embed="rId2" name="laser.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963" y="2276872"/>
            <a:ext cx="6914073" cy="923330"/>
          </a:xfrm>
          <a:prstGeom prst="rect">
            <a:avLst/>
          </a:prstGeom>
          <a:noFill/>
        </p:spPr>
        <p:txBody>
          <a:bodyPr wrap="square" lIns="91440" tIns="45720" rIns="91440" bIns="45720">
            <a:spAutoFit/>
          </a:bodyPr>
          <a:lstStyle/>
          <a:p>
            <a:pPr algn="ctr"/>
            <a:r>
              <a:rPr lang="sr-Cyrl-R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Душица Максимовић</a:t>
            </a:r>
            <a:endParaRPr lang="sr-Latn-C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2215008" y="3573015"/>
            <a:ext cx="4713984" cy="923330"/>
          </a:xfrm>
          <a:prstGeom prst="rect">
            <a:avLst/>
          </a:prstGeom>
          <a:noFill/>
        </p:spPr>
        <p:txBody>
          <a:bodyPr wrap="square" lIns="91440" tIns="45720" rIns="91440" bIns="45720">
            <a:spAutoFit/>
          </a:bodyPr>
          <a:lstStyle/>
          <a:p>
            <a:pPr algn="ctr"/>
            <a:r>
              <a:rPr lang="sr-Cyrl-R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Дудовица</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70" decel="100000"/>
                                        <p:tgtEl>
                                          <p:spTgt spid="4">
                                            <p:txEl>
                                              <p:pRg st="0" end="0"/>
                                            </p:txEl>
                                          </p:spTgt>
                                        </p:tgtEl>
                                      </p:cBhvr>
                                    </p:animEffect>
                                    <p:animScale>
                                      <p:cBhvr>
                                        <p:cTn id="8" dur="770" decel="100000"/>
                                        <p:tgtEl>
                                          <p:spTgt spid="4">
                                            <p:txEl>
                                              <p:pRg st="0" end="0"/>
                                            </p:txEl>
                                          </p:spTgt>
                                        </p:tgtEl>
                                      </p:cBhvr>
                                      <p:from x="10000" y="10000"/>
                                      <p:to x="200000" y="450000"/>
                                    </p:animScale>
                                    <p:animScale>
                                      <p:cBhvr>
                                        <p:cTn id="9" dur="1230" accel="100000" fill="hold">
                                          <p:stCondLst>
                                            <p:cond delay="770"/>
                                          </p:stCondLst>
                                        </p:cTn>
                                        <p:tgtEl>
                                          <p:spTgt spid="4">
                                            <p:txEl>
                                              <p:pRg st="0" end="0"/>
                                            </p:txEl>
                                          </p:spTgt>
                                        </p:tgtEl>
                                      </p:cBhvr>
                                      <p:from x="200000" y="450000"/>
                                      <p:to x="100000" y="100000"/>
                                    </p:animScale>
                                    <p:set>
                                      <p:cBhvr>
                                        <p:cTn id="10" dur="770" fill="hold"/>
                                        <p:tgtEl>
                                          <p:spTgt spid="4">
                                            <p:txEl>
                                              <p:pRg st="0" end="0"/>
                                            </p:txEl>
                                          </p:spTgt>
                                        </p:tgtEl>
                                        <p:attrNameLst>
                                          <p:attrName>ppt_x</p:attrName>
                                        </p:attrNameLst>
                                      </p:cBhvr>
                                      <p:to>
                                        <p:strVal val="(0.5)"/>
                                      </p:to>
                                    </p:set>
                                    <p:anim from="(0.5)" to="(#ppt_x)" calcmode="lin" valueType="num">
                                      <p:cBhvr>
                                        <p:cTn id="11" dur="1230" accel="100000" fill="hold">
                                          <p:stCondLst>
                                            <p:cond delay="770"/>
                                          </p:stCondLst>
                                        </p:cTn>
                                        <p:tgtEl>
                                          <p:spTgt spid="4">
                                            <p:txEl>
                                              <p:pRg st="0" end="0"/>
                                            </p:txEl>
                                          </p:spTgt>
                                        </p:tgtEl>
                                        <p:attrNameLst>
                                          <p:attrName>ppt_x</p:attrName>
                                        </p:attrNameLst>
                                      </p:cBhvr>
                                    </p:anim>
                                    <p:set>
                                      <p:cBhvr>
                                        <p:cTn id="12" dur="770" fill="hold"/>
                                        <p:tgtEl>
                                          <p:spTgt spid="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8915400" cy="923330"/>
          </a:xfrm>
          <a:prstGeom prst="rect">
            <a:avLst/>
          </a:prstGeom>
          <a:noFill/>
        </p:spPr>
        <p:txBody>
          <a:bodyPr wrap="square" lIns="91440" tIns="45720" rIns="91440" bIns="45720">
            <a:spAutoFit/>
          </a:bodyPr>
          <a:lstStyle/>
          <a:p>
            <a:pPr algn="ctr"/>
            <a:r>
              <a:rPr lang="sr-Cyrl-CS" sz="5400" b="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Низоземска револуција</a:t>
            </a:r>
            <a:endParaRPr lang="en-US" sz="54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4" name="Rectangle 3"/>
          <p:cNvSpPr/>
          <p:nvPr/>
        </p:nvSpPr>
        <p:spPr>
          <a:xfrm>
            <a:off x="0" y="285728"/>
            <a:ext cx="9144000" cy="646331"/>
          </a:xfrm>
          <a:prstGeom prst="rect">
            <a:avLst/>
          </a:prstGeom>
          <a:noFill/>
        </p:spPr>
        <p:txBody>
          <a:bodyPr wrap="square" lIns="91440" tIns="45720" rIns="91440" bIns="45720">
            <a:spAutoFit/>
          </a:bodyPr>
          <a:lstStyle/>
          <a:p>
            <a:pPr algn="ctr"/>
            <a:r>
              <a:rPr lang="sr-Cyrl-C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Прва националана и грађанска револуција</a:t>
            </a:r>
            <a:r>
              <a:rPr lang="sr-Cyrl-C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Picture 4" descr="http://ukrmap.su/program2010/wh8/wh8_10_files/image037.jpg"/>
          <p:cNvPicPr/>
          <p:nvPr/>
        </p:nvPicPr>
        <p:blipFill>
          <a:blip r:embed="rId4" cstate="print"/>
          <a:srcRect/>
          <a:stretch>
            <a:fillRect/>
          </a:stretch>
        </p:blipFill>
        <p:spPr bwMode="auto">
          <a:xfrm>
            <a:off x="0" y="1600200"/>
            <a:ext cx="6215074" cy="5257800"/>
          </a:xfrm>
          <a:prstGeom prst="rect">
            <a:avLst/>
          </a:prstGeom>
          <a:noFill/>
          <a:ln w="9525">
            <a:noFill/>
            <a:miter lim="800000"/>
            <a:headEnd/>
            <a:tailEnd/>
          </a:ln>
        </p:spPr>
      </p:pic>
      <p:sp>
        <p:nvSpPr>
          <p:cNvPr id="6" name="Rectangle 5"/>
          <p:cNvSpPr/>
          <p:nvPr/>
        </p:nvSpPr>
        <p:spPr>
          <a:xfrm>
            <a:off x="6012160" y="1536510"/>
            <a:ext cx="3253470" cy="4401205"/>
          </a:xfrm>
          <a:prstGeom prst="rect">
            <a:avLst/>
          </a:prstGeom>
          <a:noFill/>
        </p:spPr>
        <p:txBody>
          <a:bodyPr wrap="square" lIns="91440" tIns="45720" rIns="91440" bIns="45720">
            <a:spAutoFit/>
          </a:bodyPr>
          <a:lstStyle/>
          <a:p>
            <a:pPr algn="ctr"/>
            <a:r>
              <a:rPr lang="sr-Cyrl-C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Низоземска је обухватала Белгију, Холандију, Луксембург и северни део Француске</a:t>
            </a:r>
            <a:r>
              <a:rPr lang="sr-Cyrl-CS"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n-US"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slow">
    <p:circle/>
    <p:sndAc>
      <p:stSnd>
        <p:snd r:embed="rId3" name="explod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ugaonik 1"/>
          <p:cNvSpPr/>
          <p:nvPr/>
        </p:nvSpPr>
        <p:spPr>
          <a:xfrm>
            <a:off x="179512" y="193579"/>
            <a:ext cx="9071992" cy="4339650"/>
          </a:xfrm>
          <a:prstGeom prst="rect">
            <a:avLst/>
          </a:prstGeom>
        </p:spPr>
        <p:txBody>
          <a:bodyPr wrap="square">
            <a:spAutoFit/>
          </a:bodyPr>
          <a:lstStyle/>
          <a:p>
            <a:r>
              <a:rPr lang="sr-Cyrl-CS" sz="3600" b="1" dirty="0">
                <a:ln w="18415" cmpd="sng">
                  <a:solidFill>
                    <a:srgbClr val="FFFFFF"/>
                  </a:solidFill>
                  <a:prstDash val="solid"/>
                </a:ln>
                <a:solidFill>
                  <a:srgbClr val="FFFF00"/>
                </a:solidFill>
                <a:effectLst>
                  <a:outerShdw blurRad="63500" dir="3600000" algn="tl" rotWithShape="0">
                    <a:srgbClr val="000000">
                      <a:alpha val="70000"/>
                    </a:srgbClr>
                  </a:outerShdw>
                </a:effectLst>
              </a:rPr>
              <a:t>Низоземска </a:t>
            </a:r>
            <a:r>
              <a:rPr lang="sr-Cyrl-CS" sz="36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револуција-</a:t>
            </a:r>
            <a:r>
              <a:rPr lang="sr-Cyrl-CS" sz="3600" b="1" spc="1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rPr>
              <a:t> рат против шпанске власти (</a:t>
            </a:r>
            <a:r>
              <a:rPr lang="sr-Cyrl-CS" sz="3600" b="1" spc="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rPr>
              <a:t>1569 </a:t>
            </a:r>
            <a:r>
              <a:rPr lang="sr-Cyrl-CS" sz="3600" b="1" spc="1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rPr>
              <a:t>– 1609</a:t>
            </a:r>
            <a:r>
              <a:rPr lang="sr-Cyrl-CS" sz="3600" b="1" spc="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rPr>
              <a:t>)</a:t>
            </a:r>
            <a:endParaRPr lang="en-US" sz="36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a:p>
            <a:r>
              <a:rPr lang="sr-Cyrl-CS" sz="3200" b="1" spc="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rPr>
              <a:t>Исход:</a:t>
            </a:r>
            <a:endParaRPr lang="sr-Latn-CS" sz="3200" b="1" spc="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ndParaRPr>
          </a:p>
          <a:p>
            <a:r>
              <a:rPr lang="sr-Cyrl-CS" sz="3600" b="1" spc="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rPr>
              <a:t>ослобођење 7 северни</a:t>
            </a:r>
            <a:r>
              <a:rPr lang="sr-Cyrl-CS" sz="3600" b="1" spc="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38100" dist="38100" dir="2700000" algn="tl">
                    <a:srgbClr val="000000">
                      <a:alpha val="43137"/>
                    </a:srgbClr>
                  </a:outerShdw>
                </a:effectLst>
              </a:rPr>
              <a:t>х провинција од 17, </a:t>
            </a:r>
            <a:r>
              <a:rPr lang="sr-Cyrl-CS" sz="3600" b="1" spc="1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38100" dist="38100" dir="2700000" algn="tl">
                    <a:srgbClr val="000000">
                      <a:alpha val="43137"/>
                    </a:srgbClr>
                  </a:outerShdw>
                </a:effectLst>
              </a:rPr>
              <a:t>под називом  </a:t>
            </a:r>
            <a:r>
              <a:rPr lang="sr-Cyrl-CS" sz="3600" b="1" spc="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38100" dist="38100" dir="2700000" algn="tl">
                    <a:srgbClr val="000000">
                      <a:alpha val="43137"/>
                    </a:srgbClr>
                  </a:outerShdw>
                </a:effectLst>
              </a:rPr>
              <a:t>Република Холандија </a:t>
            </a:r>
            <a:r>
              <a:rPr lang="sr-Cyrl-CS" sz="3600" b="1" spc="1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38100" dist="38100" dir="2700000" algn="tl">
                    <a:srgbClr val="000000">
                      <a:alpha val="43137"/>
                    </a:srgbClr>
                  </a:outerShdw>
                </a:effectLst>
              </a:rPr>
              <a:t>, </a:t>
            </a:r>
            <a:endParaRPr lang="sr-Cyrl-CS" sz="3600" b="1" spc="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38100" dist="38100" dir="2700000" algn="tl">
                  <a:srgbClr val="000000">
                    <a:alpha val="43137"/>
                  </a:srgbClr>
                </a:outerShdw>
              </a:effectLst>
            </a:endParaRPr>
          </a:p>
          <a:p>
            <a:r>
              <a:rPr lang="sr-Cyrl-CS" sz="3600" b="1" spc="1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38100" dist="38100" dir="2700000" algn="tl">
                    <a:srgbClr val="000000">
                      <a:alpha val="43137"/>
                    </a:srgbClr>
                  </a:outerShdw>
                </a:effectLst>
              </a:rPr>
              <a:t>укидање </a:t>
            </a:r>
            <a:r>
              <a:rPr lang="sr-Cyrl-CS" sz="3600" b="1" spc="1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38100" dist="38100" dir="2700000" algn="tl">
                    <a:srgbClr val="000000">
                      <a:alpha val="43137"/>
                    </a:srgbClr>
                  </a:outerShdw>
                </a:effectLst>
              </a:rPr>
              <a:t>феудализма</a:t>
            </a:r>
            <a:r>
              <a:rPr lang="sr-Cyrl-CS" sz="36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rPr>
              <a:t>.</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endParaRPr>
          </a:p>
          <a:p>
            <a:endParaRPr lang="sr-Cyrl-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endParaRPr>
          </a:p>
          <a:p>
            <a:r>
              <a:rPr lang="sr-Cyrl-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rPr>
              <a:t> </a:t>
            </a:r>
            <a:endPar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endParaRPr>
          </a:p>
        </p:txBody>
      </p:sp>
      <p:pic>
        <p:nvPicPr>
          <p:cNvPr id="3" name="Picture 2" descr="https://encrypted-tbn2.google.com/images?q=tbn:ANd9GcSSyWHALwhEQRikrG1AbaYsAv77Q6LM-6viSSERsWo0uvk16w9xkg"/>
          <p:cNvPicPr/>
          <p:nvPr/>
        </p:nvPicPr>
        <p:blipFill>
          <a:blip r:embed="rId3" cstate="print"/>
          <a:srcRect/>
          <a:stretch>
            <a:fillRect/>
          </a:stretch>
        </p:blipFill>
        <p:spPr bwMode="auto">
          <a:xfrm>
            <a:off x="3190523" y="3566262"/>
            <a:ext cx="2286000" cy="2821219"/>
          </a:xfrm>
          <a:prstGeom prst="rect">
            <a:avLst/>
          </a:prstGeom>
          <a:noFill/>
          <a:ln w="9525">
            <a:noFill/>
            <a:miter lim="800000"/>
            <a:headEnd/>
            <a:tailEnd/>
          </a:ln>
        </p:spPr>
      </p:pic>
      <p:sp>
        <p:nvSpPr>
          <p:cNvPr id="4" name="Pravougaonik 3"/>
          <p:cNvSpPr/>
          <p:nvPr/>
        </p:nvSpPr>
        <p:spPr>
          <a:xfrm>
            <a:off x="5671994" y="4394729"/>
            <a:ext cx="2814758" cy="1384995"/>
          </a:xfrm>
          <a:prstGeom prst="rect">
            <a:avLst/>
          </a:prstGeom>
        </p:spPr>
        <p:txBody>
          <a:bodyPr wrap="square">
            <a:spAutoFit/>
          </a:bodyPr>
          <a:lstStyle/>
          <a:p>
            <a:pPr algn="ctr"/>
            <a:r>
              <a:rPr lang="sr-Cyrl-CS" sz="2800" b="1" dirty="0" smtClean="0">
                <a:ln w="19050">
                  <a:solidFill>
                    <a:schemeClr val="tx2">
                      <a:tint val="1000"/>
                    </a:schemeClr>
                  </a:solidFill>
                  <a:prstDash val="solid"/>
                </a:ln>
                <a:solidFill>
                  <a:srgbClr val="FFFF00"/>
                </a:solidFill>
                <a:effectLst>
                  <a:outerShdw blurRad="38100" dist="38100" dir="2700000" algn="tl">
                    <a:srgbClr val="000000">
                      <a:alpha val="43137"/>
                    </a:srgbClr>
                  </a:outerShdw>
                </a:effectLst>
              </a:rPr>
              <a:t>Вилијам </a:t>
            </a:r>
            <a:r>
              <a:rPr lang="sr-Latn-CS" sz="2800" b="1" dirty="0" smtClean="0">
                <a:ln w="19050">
                  <a:solidFill>
                    <a:schemeClr val="tx2">
                      <a:tint val="1000"/>
                    </a:schemeClr>
                  </a:solidFill>
                  <a:prstDash val="solid"/>
                </a:ln>
                <a:solidFill>
                  <a:srgbClr val="FFFF00"/>
                </a:solidFill>
                <a:effectLst>
                  <a:outerShdw blurRad="38100" dist="38100" dir="2700000" algn="tl">
                    <a:srgbClr val="000000">
                      <a:alpha val="43137"/>
                    </a:srgbClr>
                  </a:outerShdw>
                </a:effectLst>
              </a:rPr>
              <a:t>I</a:t>
            </a:r>
            <a:r>
              <a:rPr lang="sr-Cyrl-CS" sz="2800" b="1" dirty="0" smtClean="0">
                <a:ln w="19050">
                  <a:solidFill>
                    <a:schemeClr val="tx2">
                      <a:tint val="1000"/>
                    </a:schemeClr>
                  </a:solidFill>
                  <a:prstDash val="solid"/>
                </a:ln>
                <a:solidFill>
                  <a:srgbClr val="FFFF00"/>
                </a:solidFill>
                <a:effectLst>
                  <a:outerShdw blurRad="38100" dist="38100" dir="2700000" algn="tl">
                    <a:srgbClr val="000000">
                      <a:alpha val="43137"/>
                    </a:srgbClr>
                  </a:outerShdw>
                </a:effectLst>
              </a:rPr>
              <a:t> </a:t>
            </a:r>
            <a:r>
              <a:rPr lang="sr-Cyrl-CS" sz="2800" b="1" dirty="0" err="1" smtClean="0">
                <a:ln w="19050">
                  <a:solidFill>
                    <a:schemeClr val="tx2">
                      <a:tint val="1000"/>
                    </a:schemeClr>
                  </a:solidFill>
                  <a:prstDash val="solid"/>
                </a:ln>
                <a:solidFill>
                  <a:srgbClr val="FFFF00"/>
                </a:solidFill>
                <a:effectLst>
                  <a:outerShdw blurRad="38100" dist="38100" dir="2700000" algn="tl">
                    <a:srgbClr val="000000">
                      <a:alpha val="43137"/>
                    </a:srgbClr>
                  </a:outerShdw>
                </a:effectLst>
              </a:rPr>
              <a:t>Орански</a:t>
            </a:r>
            <a:endParaRPr lang="sr-Cyrl-CS" sz="2800" b="1" dirty="0" smtClean="0">
              <a:ln w="19050">
                <a:solidFill>
                  <a:schemeClr val="tx2">
                    <a:tint val="1000"/>
                  </a:schemeClr>
                </a:solidFill>
                <a:prstDash val="solid"/>
              </a:ln>
              <a:solidFill>
                <a:srgbClr val="FFFF00"/>
              </a:solidFill>
              <a:effectLst>
                <a:outerShdw blurRad="38100" dist="38100" dir="2700000" algn="tl">
                  <a:srgbClr val="000000">
                    <a:alpha val="43137"/>
                  </a:srgbClr>
                </a:outerShdw>
              </a:effectLst>
            </a:endParaRPr>
          </a:p>
          <a:p>
            <a:pPr algn="ctr"/>
            <a:r>
              <a:rPr lang="sr-Cyrl-CS" sz="2800" b="1" dirty="0" smtClean="0">
                <a:ln w="19050">
                  <a:solidFill>
                    <a:schemeClr val="tx2">
                      <a:tint val="1000"/>
                    </a:schemeClr>
                  </a:solidFill>
                  <a:prstDash val="solid"/>
                </a:ln>
                <a:solidFill>
                  <a:srgbClr val="FFFF00"/>
                </a:solidFill>
                <a:effectLst>
                  <a:outerShdw blurRad="38100" dist="38100" dir="2700000" algn="tl">
                    <a:srgbClr val="000000">
                      <a:alpha val="43137"/>
                    </a:srgbClr>
                  </a:outerShdw>
                </a:effectLst>
              </a:rPr>
              <a:t>Ћ</a:t>
            </a:r>
            <a:r>
              <a:rPr lang="sr-Cyrl-RS" sz="2800" b="1" dirty="0" smtClean="0">
                <a:ln w="19050">
                  <a:solidFill>
                    <a:schemeClr val="tx2">
                      <a:tint val="1000"/>
                    </a:schemeClr>
                  </a:solidFill>
                  <a:prstDash val="solid"/>
                </a:ln>
                <a:solidFill>
                  <a:srgbClr val="FFFF00"/>
                </a:solidFill>
                <a:effectLst>
                  <a:outerShdw blurRad="38100" dist="38100" dir="2700000" algn="tl">
                    <a:srgbClr val="000000">
                      <a:alpha val="43137"/>
                    </a:srgbClr>
                  </a:outerShdw>
                </a:effectLst>
              </a:rPr>
              <a:t>у</a:t>
            </a:r>
            <a:r>
              <a:rPr lang="sr-Cyrl-CS" sz="2800" b="1" dirty="0" err="1" smtClean="0">
                <a:ln w="19050">
                  <a:solidFill>
                    <a:schemeClr val="tx2">
                      <a:tint val="1000"/>
                    </a:schemeClr>
                  </a:solidFill>
                  <a:prstDash val="solid"/>
                </a:ln>
                <a:solidFill>
                  <a:srgbClr val="FFFF00"/>
                </a:solidFill>
                <a:effectLst>
                  <a:outerShdw blurRad="38100" dist="38100" dir="2700000" algn="tl">
                    <a:srgbClr val="000000">
                      <a:alpha val="43137"/>
                    </a:srgbClr>
                  </a:outerShdw>
                </a:effectLst>
              </a:rPr>
              <a:t>тљиви</a:t>
            </a:r>
            <a:endParaRPr lang="en-US" sz="2800" b="1" dirty="0">
              <a:ln w="19050">
                <a:solidFill>
                  <a:schemeClr val="tx2">
                    <a:tint val="1000"/>
                  </a:schemeClr>
                </a:solidFill>
                <a:prstDash val="solid"/>
              </a:ln>
              <a:solidFill>
                <a:srgbClr val="FFFF00"/>
              </a:solidFill>
              <a:effectLst>
                <a:outerShdw blurRad="38100" dist="38100" dir="2700000" algn="tl">
                  <a:srgbClr val="000000">
                    <a:alpha val="43137"/>
                  </a:srgbClr>
                </a:outerShdw>
              </a:effectLst>
            </a:endParaRPr>
          </a:p>
        </p:txBody>
      </p:sp>
      <p:sp>
        <p:nvSpPr>
          <p:cNvPr id="5" name="Okvir za tekst 4"/>
          <p:cNvSpPr txBox="1"/>
          <p:nvPr/>
        </p:nvSpPr>
        <p:spPr>
          <a:xfrm>
            <a:off x="5543456" y="4022765"/>
            <a:ext cx="3071834" cy="954107"/>
          </a:xfrm>
          <a:prstGeom prst="rect">
            <a:avLst/>
          </a:prstGeom>
          <a:noFill/>
        </p:spPr>
        <p:txBody>
          <a:bodyPr wrap="square" rtlCol="0">
            <a:spAutoFit/>
          </a:bodyPr>
          <a:lstStyle/>
          <a:p>
            <a:r>
              <a:rPr lang="sr-Cyrl-CS" sz="2800" b="1" spc="50" dirty="0" smtClean="0">
                <a:ln w="11430"/>
                <a:solidFill>
                  <a:srgbClr val="FFFF00"/>
                </a:solidFill>
                <a:effectLst>
                  <a:outerShdw blurRad="76200" dist="50800" dir="5400000" algn="tl" rotWithShape="0">
                    <a:srgbClr val="000000">
                      <a:alpha val="65000"/>
                    </a:srgbClr>
                  </a:outerShdw>
                </a:effectLst>
              </a:rPr>
              <a:t>Вођа револуције</a:t>
            </a:r>
            <a:r>
              <a:rPr lang="sr-Cyrl-C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sr-Latn-C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28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anim calcmode="lin" valueType="num">
                                      <p:cBhvr>
                                        <p:cTn id="14"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4">
                                            <p:txEl>
                                              <p:pRg st="0" end="0"/>
                                            </p:txEl>
                                          </p:spTgt>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iterate type="lt">
                                    <p:tmPct val="10000"/>
                                  </p:iterate>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anim calcmode="lin" valueType="num">
                                      <p:cBhvr>
                                        <p:cTn id="19"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770" decel="100000"/>
                                        <p:tgtEl>
                                          <p:spTgt spid="5">
                                            <p:txEl>
                                              <p:pRg st="0" end="0"/>
                                            </p:txEl>
                                          </p:spTgt>
                                        </p:tgtEl>
                                      </p:cBhvr>
                                    </p:animEffect>
                                    <p:animScale>
                                      <p:cBhvr>
                                        <p:cTn id="26" dur="770" decel="100000"/>
                                        <p:tgtEl>
                                          <p:spTgt spid="5">
                                            <p:txEl>
                                              <p:pRg st="0" end="0"/>
                                            </p:txEl>
                                          </p:spTgt>
                                        </p:tgtEl>
                                      </p:cBhvr>
                                      <p:from x="10000" y="10000"/>
                                      <p:to x="200000" y="450000"/>
                                    </p:animScale>
                                    <p:animScale>
                                      <p:cBhvr>
                                        <p:cTn id="27" dur="1230" accel="100000" fill="hold">
                                          <p:stCondLst>
                                            <p:cond delay="770"/>
                                          </p:stCondLst>
                                        </p:cTn>
                                        <p:tgtEl>
                                          <p:spTgt spid="5">
                                            <p:txEl>
                                              <p:pRg st="0" end="0"/>
                                            </p:txEl>
                                          </p:spTgt>
                                        </p:tgtEl>
                                      </p:cBhvr>
                                      <p:from x="200000" y="450000"/>
                                      <p:to x="100000" y="100000"/>
                                    </p:animScale>
                                    <p:set>
                                      <p:cBhvr>
                                        <p:cTn id="28" dur="770" fill="hold"/>
                                        <p:tgtEl>
                                          <p:spTgt spid="5">
                                            <p:txEl>
                                              <p:pRg st="0" end="0"/>
                                            </p:txEl>
                                          </p:spTgt>
                                        </p:tgtEl>
                                        <p:attrNameLst>
                                          <p:attrName>ppt_x</p:attrName>
                                        </p:attrNameLst>
                                      </p:cBhvr>
                                      <p:to>
                                        <p:strVal val="(0.5)"/>
                                      </p:to>
                                    </p:set>
                                    <p:anim from="(0.5)" to="(#ppt_x)" calcmode="lin" valueType="num">
                                      <p:cBhvr>
                                        <p:cTn id="29" dur="1230" accel="100000" fill="hold">
                                          <p:stCondLst>
                                            <p:cond delay="770"/>
                                          </p:stCondLst>
                                        </p:cTn>
                                        <p:tgtEl>
                                          <p:spTgt spid="5">
                                            <p:txEl>
                                              <p:pRg st="0" end="0"/>
                                            </p:txEl>
                                          </p:spTgt>
                                        </p:tgtEl>
                                        <p:attrNameLst>
                                          <p:attrName>ppt_x</p:attrName>
                                        </p:attrNameLst>
                                      </p:cBhvr>
                                    </p:anim>
                                    <p:set>
                                      <p:cBhvr>
                                        <p:cTn id="30" dur="770" fill="hold"/>
                                        <p:tgtEl>
                                          <p:spTgt spid="5">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755650" y="476672"/>
            <a:ext cx="7777163" cy="523220"/>
          </a:xfrm>
          <a:prstGeom prst="rect">
            <a:avLst/>
          </a:prstGeom>
          <a:noFill/>
          <a:ln w="9525">
            <a:noFill/>
            <a:miter lim="800000"/>
            <a:headEnd/>
            <a:tailEnd/>
          </a:ln>
          <a:effectLst/>
        </p:spPr>
        <p:txBody>
          <a:bodyPr wrap="square">
            <a:spAutoFit/>
          </a:bodyPr>
          <a:lstStyle/>
          <a:p>
            <a:pPr>
              <a:spcBef>
                <a:spcPct val="50000"/>
              </a:spcBef>
            </a:pPr>
            <a:r>
              <a:rPr lang="sr-Cyrl-CS" sz="2800" b="1" dirty="0">
                <a:solidFill>
                  <a:srgbClr val="FFFF00"/>
                </a:solidFill>
              </a:rPr>
              <a:t>ЕНГЛЕСКА </a:t>
            </a:r>
            <a:r>
              <a:rPr lang="sr-Cyrl-CS" sz="2800" b="1" dirty="0" smtClean="0">
                <a:solidFill>
                  <a:srgbClr val="FFFF00"/>
                </a:solidFill>
              </a:rPr>
              <a:t>РЕВОЛУЦИЈА</a:t>
            </a:r>
            <a:r>
              <a:rPr lang="sr-Cyrl-CS" sz="2800" b="1" dirty="0"/>
              <a:t> </a:t>
            </a:r>
            <a:r>
              <a:rPr lang="sr-Cyrl-CS" sz="2800" b="1" dirty="0">
                <a:solidFill>
                  <a:srgbClr val="FFFF00"/>
                </a:solidFill>
              </a:rPr>
              <a:t>од 1642. до 1649. </a:t>
            </a:r>
            <a:endParaRPr lang="en-US" sz="2800" b="1" dirty="0">
              <a:solidFill>
                <a:srgbClr val="FFFF00"/>
              </a:solidFill>
            </a:endParaRPr>
          </a:p>
        </p:txBody>
      </p:sp>
      <p:sp>
        <p:nvSpPr>
          <p:cNvPr id="8197" name="Text Box 5"/>
          <p:cNvSpPr txBox="1">
            <a:spLocks noChangeArrowheads="1"/>
          </p:cNvSpPr>
          <p:nvPr/>
        </p:nvSpPr>
        <p:spPr bwMode="auto">
          <a:xfrm>
            <a:off x="0" y="2060848"/>
            <a:ext cx="5652120" cy="1938992"/>
          </a:xfrm>
          <a:prstGeom prst="rect">
            <a:avLst/>
          </a:prstGeom>
          <a:noFill/>
          <a:ln w="9525">
            <a:noFill/>
            <a:miter lim="800000"/>
            <a:headEnd/>
            <a:tailEnd/>
          </a:ln>
          <a:effectLst/>
        </p:spPr>
        <p:txBody>
          <a:bodyPr wrap="square">
            <a:spAutoFit/>
          </a:bodyPr>
          <a:lstStyle/>
          <a:p>
            <a:pPr>
              <a:spcBef>
                <a:spcPts val="0"/>
              </a:spcBef>
            </a:pPr>
            <a:r>
              <a:rPr lang="sr-Cyrl-CS" sz="2400" b="1" dirty="0"/>
              <a:t>Енглеска револуција је грађански</a:t>
            </a:r>
            <a:r>
              <a:rPr lang="sr-Cyrl-CS" sz="2400" b="1" dirty="0">
                <a:solidFill>
                  <a:srgbClr val="FFFF00"/>
                </a:solidFill>
              </a:rPr>
              <a:t> </a:t>
            </a:r>
            <a:r>
              <a:rPr lang="sr-Cyrl-CS" sz="2400" b="1" dirty="0"/>
              <a:t>рат од 1642. до 1649. између присталица краља Чарлса Првог и Парламента </a:t>
            </a:r>
          </a:p>
          <a:p>
            <a:pPr>
              <a:spcBef>
                <a:spcPts val="0"/>
              </a:spcBef>
            </a:pPr>
            <a:r>
              <a:rPr lang="sr-Cyrl-CS" sz="2400" b="1" dirty="0"/>
              <a:t>( народна скупштина ) који предводи Оливер Кромвел.</a:t>
            </a:r>
            <a:endParaRPr lang="en-US" sz="2400" b="1" dirty="0"/>
          </a:p>
        </p:txBody>
      </p:sp>
      <p:sp>
        <p:nvSpPr>
          <p:cNvPr id="8198" name="Text Box 6"/>
          <p:cNvSpPr txBox="1">
            <a:spLocks noChangeArrowheads="1"/>
          </p:cNvSpPr>
          <p:nvPr/>
        </p:nvSpPr>
        <p:spPr bwMode="auto">
          <a:xfrm>
            <a:off x="1" y="1196752"/>
            <a:ext cx="8501089" cy="461665"/>
          </a:xfrm>
          <a:prstGeom prst="rect">
            <a:avLst/>
          </a:prstGeom>
          <a:noFill/>
          <a:ln w="9525">
            <a:noFill/>
            <a:miter lim="800000"/>
            <a:headEnd/>
            <a:tailEnd/>
          </a:ln>
          <a:effectLst/>
        </p:spPr>
        <p:txBody>
          <a:bodyPr wrap="square">
            <a:spAutoFit/>
          </a:bodyPr>
          <a:lstStyle/>
          <a:p>
            <a:pPr>
              <a:spcBef>
                <a:spcPct val="50000"/>
              </a:spcBef>
            </a:pPr>
            <a:r>
              <a:rPr lang="sr-Cyrl-CS" sz="2400" b="1" dirty="0"/>
              <a:t>УЗРОК</a:t>
            </a:r>
            <a:r>
              <a:rPr lang="sr-Cyrl-CS" sz="2400" dirty="0"/>
              <a:t> </a:t>
            </a:r>
            <a:r>
              <a:rPr lang="en-US" sz="2400" dirty="0"/>
              <a:t>:</a:t>
            </a:r>
            <a:r>
              <a:rPr lang="sr-Cyrl-CS" sz="2400" b="1" dirty="0"/>
              <a:t>Покушај краља Чарлса Првог да уведе </a:t>
            </a:r>
            <a:r>
              <a:rPr lang="sr-Cyrl-CS" sz="2400" b="1" dirty="0" smtClean="0"/>
              <a:t>апсолутизам</a:t>
            </a:r>
            <a:endParaRPr lang="en-US" sz="2400" b="1" dirty="0"/>
          </a:p>
        </p:txBody>
      </p:sp>
      <p:sp>
        <p:nvSpPr>
          <p:cNvPr id="8200" name="Text Box 8"/>
          <p:cNvSpPr txBox="1">
            <a:spLocks noChangeArrowheads="1"/>
          </p:cNvSpPr>
          <p:nvPr/>
        </p:nvSpPr>
        <p:spPr bwMode="auto">
          <a:xfrm>
            <a:off x="0" y="4293096"/>
            <a:ext cx="8820471" cy="461665"/>
          </a:xfrm>
          <a:prstGeom prst="rect">
            <a:avLst/>
          </a:prstGeom>
          <a:noFill/>
          <a:ln w="9525">
            <a:noFill/>
            <a:miter lim="800000"/>
            <a:headEnd/>
            <a:tailEnd/>
          </a:ln>
          <a:effectLst/>
        </p:spPr>
        <p:txBody>
          <a:bodyPr wrap="square">
            <a:spAutoFit/>
          </a:bodyPr>
          <a:lstStyle/>
          <a:p>
            <a:pPr>
              <a:spcBef>
                <a:spcPct val="50000"/>
              </a:spcBef>
            </a:pPr>
            <a:r>
              <a:rPr lang="sr-Cyrl-CS" sz="2400" b="1" dirty="0" smtClean="0">
                <a:solidFill>
                  <a:srgbClr val="FFFF00"/>
                </a:solidFill>
              </a:rPr>
              <a:t>Исход: победа </a:t>
            </a:r>
            <a:r>
              <a:rPr lang="sr-Cyrl-CS" sz="2400" b="1" dirty="0">
                <a:solidFill>
                  <a:srgbClr val="FFFF00"/>
                </a:solidFill>
              </a:rPr>
              <a:t>Парламента и </a:t>
            </a:r>
            <a:r>
              <a:rPr lang="sr-Cyrl-CS" sz="2400" b="1" dirty="0" smtClean="0">
                <a:solidFill>
                  <a:srgbClr val="FFFF00"/>
                </a:solidFill>
              </a:rPr>
              <a:t>погубљење краља</a:t>
            </a:r>
            <a:r>
              <a:rPr lang="sr-Cyrl-CS" sz="2400" b="1" dirty="0">
                <a:solidFill>
                  <a:srgbClr val="FFFF00"/>
                </a:solidFill>
              </a:rPr>
              <a:t> Чарлса Првог</a:t>
            </a:r>
            <a:r>
              <a:rPr lang="sr-Cyrl-CS" sz="2400" b="1" dirty="0" smtClean="0">
                <a:solidFill>
                  <a:srgbClr val="FFFF00"/>
                </a:solidFill>
              </a:rPr>
              <a:t>.</a:t>
            </a:r>
            <a:endParaRPr lang="en-US" sz="2400" b="1" dirty="0">
              <a:solidFill>
                <a:srgbClr val="FFFF00"/>
              </a:solidFill>
            </a:endParaRPr>
          </a:p>
        </p:txBody>
      </p:sp>
      <p:sp>
        <p:nvSpPr>
          <p:cNvPr id="8201" name="Text Box 9"/>
          <p:cNvSpPr txBox="1">
            <a:spLocks noChangeArrowheads="1"/>
          </p:cNvSpPr>
          <p:nvPr/>
        </p:nvSpPr>
        <p:spPr bwMode="auto">
          <a:xfrm>
            <a:off x="0" y="5013176"/>
            <a:ext cx="6300192" cy="1200329"/>
          </a:xfrm>
          <a:prstGeom prst="rect">
            <a:avLst/>
          </a:prstGeom>
          <a:noFill/>
          <a:ln w="9525">
            <a:noFill/>
            <a:miter lim="800000"/>
            <a:headEnd/>
            <a:tailEnd/>
          </a:ln>
          <a:effectLst/>
        </p:spPr>
        <p:txBody>
          <a:bodyPr wrap="square">
            <a:spAutoFit/>
          </a:bodyPr>
          <a:lstStyle/>
          <a:p>
            <a:pPr>
              <a:spcBef>
                <a:spcPct val="50000"/>
              </a:spcBef>
            </a:pPr>
            <a:r>
              <a:rPr lang="sr-Cyrl-CS" sz="2400" b="1" dirty="0"/>
              <a:t>1649</a:t>
            </a:r>
            <a:r>
              <a:rPr lang="sr-Cyrl-CS" sz="2400" dirty="0"/>
              <a:t>. </a:t>
            </a:r>
            <a:r>
              <a:rPr lang="sr-Cyrl-CS" sz="2400" b="1" dirty="0" smtClean="0"/>
              <a:t>Укинута монархија </a:t>
            </a:r>
            <a:r>
              <a:rPr lang="sr-Cyrl-CS" sz="2400" dirty="0" smtClean="0"/>
              <a:t> - проглашена </a:t>
            </a:r>
            <a:r>
              <a:rPr lang="sr-Cyrl-CS" sz="2400" b="1" dirty="0" smtClean="0"/>
              <a:t>република</a:t>
            </a:r>
            <a:r>
              <a:rPr lang="sr-Cyrl-CS" sz="2400" dirty="0" smtClean="0"/>
              <a:t> </a:t>
            </a:r>
            <a:r>
              <a:rPr lang="sr-Cyrl-CS" sz="2400" dirty="0"/>
              <a:t>(</a:t>
            </a:r>
            <a:r>
              <a:rPr lang="sr-Cyrl-CS" sz="2400" dirty="0" smtClean="0"/>
              <a:t>диктатура </a:t>
            </a:r>
            <a:r>
              <a:rPr lang="sr-Cyrl-CS" sz="2400" dirty="0"/>
              <a:t>) </a:t>
            </a:r>
            <a:r>
              <a:rPr lang="sr-Cyrl-CS" sz="2400" b="1" dirty="0"/>
              <a:t>Оливера Кромвела</a:t>
            </a:r>
            <a:r>
              <a:rPr lang="sr-Cyrl-CS" sz="2400" dirty="0"/>
              <a:t> </a:t>
            </a:r>
            <a:r>
              <a:rPr lang="sr-Cyrl-CS" sz="2400" dirty="0" smtClean="0"/>
              <a:t>названа </a:t>
            </a:r>
            <a:r>
              <a:rPr lang="sr-Cyrl-CS" sz="2400" dirty="0"/>
              <a:t>и </a:t>
            </a:r>
            <a:r>
              <a:rPr lang="sr-Cyrl-CS" sz="2400" i="1" dirty="0"/>
              <a:t>Пуританска република</a:t>
            </a:r>
            <a:r>
              <a:rPr lang="sr-Cyrl-CS" sz="2400" dirty="0"/>
              <a:t>.</a:t>
            </a:r>
            <a:endParaRPr lang="en-US" sz="2400" dirty="0"/>
          </a:p>
        </p:txBody>
      </p:sp>
      <p:pic>
        <p:nvPicPr>
          <p:cNvPr id="8" name="Picture 7" descr="http://vijesti.gorila.hr/var/mojportal/storage/images/gorilopedija/lifestyle/zemljopis_i_povijest/engleska_revolucija_engleski_gradanski_rat/1113457-1-cro-HR/engleska_revolucija_engleski_gradanski_rat_tabfull.jpg"/>
          <p:cNvPicPr/>
          <p:nvPr/>
        </p:nvPicPr>
        <p:blipFill>
          <a:blip r:embed="rId3" cstate="print"/>
          <a:srcRect/>
          <a:stretch>
            <a:fillRect/>
          </a:stretch>
        </p:blipFill>
        <p:spPr bwMode="auto">
          <a:xfrm>
            <a:off x="5436096" y="1700808"/>
            <a:ext cx="3384376" cy="2592288"/>
          </a:xfrm>
          <a:prstGeom prst="rect">
            <a:avLst/>
          </a:prstGeom>
          <a:noFill/>
          <a:ln w="9525">
            <a:noFill/>
            <a:miter lim="800000"/>
            <a:headEnd/>
            <a:tailEnd/>
          </a:ln>
        </p:spPr>
      </p:pic>
      <p:pic>
        <p:nvPicPr>
          <p:cNvPr id="9" name="Picture 8" descr="http://kayzen.az/uploads/images/8/1/5/b/9/ef690fd33b.jpg"/>
          <p:cNvPicPr/>
          <p:nvPr/>
        </p:nvPicPr>
        <p:blipFill>
          <a:blip r:embed="rId4" cstate="print"/>
          <a:srcRect/>
          <a:stretch>
            <a:fillRect/>
          </a:stretch>
        </p:blipFill>
        <p:spPr bwMode="auto">
          <a:xfrm>
            <a:off x="6768852" y="4514850"/>
            <a:ext cx="2375148" cy="2343150"/>
          </a:xfrm>
          <a:prstGeom prst="ellipse">
            <a:avLst/>
          </a:prstGeom>
          <a:ln>
            <a:noFill/>
          </a:ln>
          <a:effectLst>
            <a:softEdge rad="112500"/>
          </a:effectLst>
        </p:spPr>
      </p:pic>
      <p:sp>
        <p:nvSpPr>
          <p:cNvPr id="10" name="Rectangle 9"/>
          <p:cNvSpPr/>
          <p:nvPr/>
        </p:nvSpPr>
        <p:spPr>
          <a:xfrm>
            <a:off x="4788024" y="5805264"/>
            <a:ext cx="2592288" cy="830997"/>
          </a:xfrm>
          <a:prstGeom prst="rect">
            <a:avLst/>
          </a:prstGeom>
          <a:noFill/>
        </p:spPr>
        <p:txBody>
          <a:bodyPr wrap="square" lIns="91440" tIns="45720" rIns="91440" bIns="45720">
            <a:spAutoFit/>
          </a:bodyPr>
          <a:lstStyle/>
          <a:p>
            <a:pPr algn="ctr"/>
            <a:r>
              <a:rPr lang="sr-Cyrl-RS" sz="2400" b="1"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Оливер Кромвел</a:t>
            </a:r>
          </a:p>
          <a:p>
            <a:pPr algn="ctr"/>
            <a:r>
              <a:rPr lang="sr-Cyrl-CS" sz="2400" b="1"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в</a:t>
            </a:r>
            <a:r>
              <a:rPr lang="sr-Cyrl-RS" sz="2400" b="1"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ођа револуције</a:t>
            </a:r>
            <a:endParaRPr lang="en-US" sz="2400" b="1" cap="none"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endParaRPr>
          </a:p>
        </p:txBody>
      </p:sp>
    </p:spTree>
  </p:cSld>
  <p:clrMapOvr>
    <a:masterClrMapping/>
  </p:clrMapOvr>
  <p:transition>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770" decel="100000"/>
                                        <p:tgtEl>
                                          <p:spTgt spid="8196">
                                            <p:txEl>
                                              <p:pRg st="0" end="0"/>
                                            </p:txEl>
                                          </p:spTgt>
                                        </p:tgtEl>
                                      </p:cBhvr>
                                    </p:animEffect>
                                    <p:animScale>
                                      <p:cBhvr>
                                        <p:cTn id="8" dur="770" decel="100000"/>
                                        <p:tgtEl>
                                          <p:spTgt spid="8196">
                                            <p:txEl>
                                              <p:pRg st="0" end="0"/>
                                            </p:txEl>
                                          </p:spTgt>
                                        </p:tgtEl>
                                      </p:cBhvr>
                                      <p:from x="10000" y="10000"/>
                                      <p:to x="200000" y="450000"/>
                                    </p:animScale>
                                    <p:animScale>
                                      <p:cBhvr>
                                        <p:cTn id="9" dur="1230" accel="100000" fill="hold">
                                          <p:stCondLst>
                                            <p:cond delay="770"/>
                                          </p:stCondLst>
                                        </p:cTn>
                                        <p:tgtEl>
                                          <p:spTgt spid="8196">
                                            <p:txEl>
                                              <p:pRg st="0" end="0"/>
                                            </p:txEl>
                                          </p:spTgt>
                                        </p:tgtEl>
                                      </p:cBhvr>
                                      <p:from x="200000" y="450000"/>
                                      <p:to x="100000" y="100000"/>
                                    </p:animScale>
                                    <p:set>
                                      <p:cBhvr>
                                        <p:cTn id="10" dur="770" fill="hold"/>
                                        <p:tgtEl>
                                          <p:spTgt spid="8196">
                                            <p:txEl>
                                              <p:pRg st="0" end="0"/>
                                            </p:txEl>
                                          </p:spTgt>
                                        </p:tgtEl>
                                        <p:attrNameLst>
                                          <p:attrName>ppt_x</p:attrName>
                                        </p:attrNameLst>
                                      </p:cBhvr>
                                      <p:to>
                                        <p:strVal val="(0.5)"/>
                                      </p:to>
                                    </p:set>
                                    <p:anim from="(0.5)" to="(#ppt_x)" calcmode="lin" valueType="num">
                                      <p:cBhvr>
                                        <p:cTn id="11" dur="1230" accel="100000" fill="hold">
                                          <p:stCondLst>
                                            <p:cond delay="770"/>
                                          </p:stCondLst>
                                        </p:cTn>
                                        <p:tgtEl>
                                          <p:spTgt spid="8196">
                                            <p:txEl>
                                              <p:pRg st="0" end="0"/>
                                            </p:txEl>
                                          </p:spTgt>
                                        </p:tgtEl>
                                        <p:attrNameLst>
                                          <p:attrName>ppt_x</p:attrName>
                                        </p:attrNameLst>
                                      </p:cBhvr>
                                    </p:anim>
                                    <p:set>
                                      <p:cBhvr>
                                        <p:cTn id="12" dur="770" fill="hold"/>
                                        <p:tgtEl>
                                          <p:spTgt spid="819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8196">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rtofeurope.com/van_dyck/dyc2.jpg"/>
          <p:cNvPicPr/>
          <p:nvPr/>
        </p:nvPicPr>
        <p:blipFill>
          <a:blip r:embed="rId3" cstate="print"/>
          <a:srcRect/>
          <a:stretch>
            <a:fillRect/>
          </a:stretch>
        </p:blipFill>
        <p:spPr bwMode="auto">
          <a:xfrm>
            <a:off x="2267744" y="332656"/>
            <a:ext cx="4896544" cy="5112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771800" y="5733255"/>
            <a:ext cx="4392488" cy="923330"/>
          </a:xfrm>
          <a:prstGeom prst="rect">
            <a:avLst/>
          </a:prstGeom>
          <a:noFill/>
        </p:spPr>
        <p:txBody>
          <a:bodyPr wrap="square" lIns="91440" tIns="45720" rIns="91440" bIns="45720">
            <a:spAutoFit/>
          </a:bodyPr>
          <a:lstStyle/>
          <a:p>
            <a:pPr algn="ctr"/>
            <a:r>
              <a:rPr lang="sr-Cyrl-R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Чарлс </a:t>
            </a:r>
            <a:r>
              <a:rPr lang="sr-Latn-R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323528" y="4437112"/>
            <a:ext cx="1800200" cy="1815882"/>
          </a:xfrm>
          <a:prstGeom prst="rect">
            <a:avLst/>
          </a:prstGeom>
          <a:noFill/>
        </p:spPr>
        <p:txBody>
          <a:bodyPr wrap="square" rtlCol="0">
            <a:spAutoFit/>
          </a:bodyPr>
          <a:lstStyle/>
          <a:p>
            <a:r>
              <a:rPr lang="sr-Cyrl-RS" sz="2800" b="1" dirty="0" smtClean="0"/>
              <a:t>Последња жеља-2 кошуље!?</a:t>
            </a:r>
          </a:p>
          <a:p>
            <a:r>
              <a:rPr lang="sr-Cyrl-RS" sz="2800" b="1" dirty="0" smtClean="0"/>
              <a:t>Зашто?</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79511" y="3257014"/>
            <a:ext cx="8712967" cy="3416320"/>
          </a:xfrm>
          <a:prstGeom prst="rect">
            <a:avLst/>
          </a:prstGeom>
          <a:noFill/>
          <a:ln w="9525">
            <a:noFill/>
            <a:miter lim="800000"/>
            <a:headEnd/>
            <a:tailEnd/>
          </a:ln>
          <a:effectLst/>
        </p:spPr>
        <p:txBody>
          <a:bodyPr wrap="square">
            <a:spAutoFit/>
          </a:bodyPr>
          <a:lstStyle/>
          <a:p>
            <a:pPr>
              <a:spcBef>
                <a:spcPct val="50000"/>
              </a:spcBef>
            </a:pPr>
            <a:r>
              <a:rPr lang="sr-Cyrl-CS" sz="2400" b="1" dirty="0">
                <a:solidFill>
                  <a:srgbClr val="FFFF00"/>
                </a:solidFill>
                <a:effectLst>
                  <a:outerShdw blurRad="38100" dist="38100" dir="2700000" algn="tl">
                    <a:srgbClr val="000000">
                      <a:alpha val="43137"/>
                    </a:srgbClr>
                  </a:outerShdw>
                </a:effectLst>
              </a:rPr>
              <a:t>1688. СЛАВНА ЕНГЛЕСКА РЕВОЛУЦИЈА</a:t>
            </a:r>
            <a:r>
              <a:rPr lang="en-US" sz="2400" b="1" dirty="0" smtClean="0">
                <a:solidFill>
                  <a:srgbClr val="FFFF00"/>
                </a:solidFill>
              </a:rPr>
              <a:t>:</a:t>
            </a:r>
            <a:endParaRPr lang="sr-Cyrl-CS" sz="2400" b="1" dirty="0" smtClean="0">
              <a:solidFill>
                <a:srgbClr val="FFFF00"/>
              </a:solidFill>
            </a:endParaRPr>
          </a:p>
          <a:p>
            <a:pPr>
              <a:spcBef>
                <a:spcPct val="50000"/>
              </a:spcBef>
            </a:pPr>
            <a:r>
              <a:rPr lang="sr-Cyrl-CS" sz="2400" dirty="0" smtClean="0"/>
              <a:t> </a:t>
            </a:r>
            <a:r>
              <a:rPr lang="sr-Cyrl-CS" sz="2400" b="1" dirty="0" smtClean="0">
                <a:solidFill>
                  <a:srgbClr val="FFFF00"/>
                </a:solidFill>
                <a:latin typeface="Times New Roman" pitchFamily="18" charset="0"/>
                <a:cs typeface="Times New Roman" pitchFamily="18" charset="0"/>
              </a:rPr>
              <a:t>Парламент без </a:t>
            </a:r>
            <a:r>
              <a:rPr lang="sr-Cyrl-CS" sz="2400" b="1" dirty="0">
                <a:solidFill>
                  <a:srgbClr val="FFFF00"/>
                </a:solidFill>
                <a:latin typeface="Times New Roman" pitchFamily="18" charset="0"/>
                <a:cs typeface="Times New Roman" pitchFamily="18" charset="0"/>
              </a:rPr>
              <a:t>проливања крви сменио краља Џемса </a:t>
            </a:r>
            <a:r>
              <a:rPr lang="en-GB" sz="2400" b="1" dirty="0" smtClean="0">
                <a:solidFill>
                  <a:srgbClr val="FFFF00"/>
                </a:solidFill>
                <a:latin typeface="Times New Roman" pitchFamily="18" charset="0"/>
                <a:cs typeface="Times New Roman" pitchFamily="18" charset="0"/>
              </a:rPr>
              <a:t>II</a:t>
            </a:r>
            <a:r>
              <a:rPr lang="sr-Cyrl-CS" sz="2400" b="1" dirty="0" smtClean="0">
                <a:solidFill>
                  <a:srgbClr val="FFFF00"/>
                </a:solidFill>
                <a:latin typeface="Times New Roman" pitchFamily="18" charset="0"/>
                <a:cs typeface="Times New Roman" pitchFamily="18" charset="0"/>
              </a:rPr>
              <a:t> </a:t>
            </a:r>
            <a:r>
              <a:rPr lang="sr-Cyrl-CS" sz="2400" dirty="0"/>
              <a:t>зато што </a:t>
            </a:r>
            <a:r>
              <a:rPr lang="sr-Cyrl-CS" sz="2400" dirty="0" smtClean="0"/>
              <a:t>хтео </a:t>
            </a:r>
            <a:r>
              <a:rPr lang="sr-Cyrl-CS" sz="2400" dirty="0"/>
              <a:t>да </a:t>
            </a:r>
            <a:r>
              <a:rPr lang="sr-Cyrl-CS" sz="2400" dirty="0" smtClean="0"/>
              <a:t>врати апсолутизам и католичанство и </a:t>
            </a:r>
            <a:r>
              <a:rPr lang="sr-Cyrl-CS" sz="2400" dirty="0"/>
              <a:t>за новог краља изабрао холандског принца Вилијама </a:t>
            </a:r>
            <a:r>
              <a:rPr lang="sr-Cyrl-CS" sz="2400" dirty="0" smtClean="0"/>
              <a:t>Трећег </a:t>
            </a:r>
            <a:r>
              <a:rPr lang="sr-Cyrl-CS" sz="2400" dirty="0"/>
              <a:t>Оранског </a:t>
            </a:r>
            <a:r>
              <a:rPr lang="sr-Cyrl-CS" sz="2400" dirty="0" smtClean="0"/>
              <a:t>, мужа Џемсове кћерке Мери, који </a:t>
            </a:r>
            <a:r>
              <a:rPr lang="sr-Cyrl-CS" sz="2400" b="1" dirty="0" smtClean="0">
                <a:solidFill>
                  <a:srgbClr val="FFFF00"/>
                </a:solidFill>
              </a:rPr>
              <a:t>1689</a:t>
            </a:r>
            <a:r>
              <a:rPr lang="sr-Cyrl-CS" sz="2400" dirty="0" smtClean="0"/>
              <a:t>. законом ,,Повеља о правима” </a:t>
            </a:r>
            <a:r>
              <a:rPr lang="sr-Cyrl-CS" sz="2400" dirty="0" smtClean="0">
                <a:solidFill>
                  <a:srgbClr val="FFFF00"/>
                </a:solidFill>
              </a:rPr>
              <a:t>уводи парламентаризам</a:t>
            </a:r>
            <a:r>
              <a:rPr lang="sr-Cyrl-CS" sz="2400" dirty="0" smtClean="0"/>
              <a:t>.</a:t>
            </a:r>
          </a:p>
          <a:p>
            <a:pPr>
              <a:spcBef>
                <a:spcPct val="50000"/>
              </a:spcBef>
            </a:pPr>
            <a:r>
              <a:rPr lang="sr-Cyrl-CS" sz="2400" b="1" dirty="0" smtClean="0">
                <a:solidFill>
                  <a:srgbClr val="FFFF00"/>
                </a:solidFill>
                <a:latin typeface="Times New Roman" pitchFamily="18" charset="0"/>
                <a:cs typeface="Times New Roman" pitchFamily="18" charset="0"/>
              </a:rPr>
              <a:t>Парламентаризам</a:t>
            </a:r>
            <a:r>
              <a:rPr lang="sr-Cyrl-CS" sz="2400" b="1" dirty="0" smtClean="0">
                <a:solidFill>
                  <a:srgbClr val="FFFF00"/>
                </a:solidFill>
              </a:rPr>
              <a:t> - </a:t>
            </a:r>
            <a:r>
              <a:rPr lang="sr-Cyrl-RS" sz="2400" dirty="0" smtClean="0">
                <a:solidFill>
                  <a:srgbClr val="FFFF00"/>
                </a:solidFill>
                <a:latin typeface="Times New Roman" pitchFamily="18" charset="0"/>
                <a:cs typeface="Times New Roman" pitchFamily="18" charset="0"/>
              </a:rPr>
              <a:t>систем </a:t>
            </a:r>
            <a:r>
              <a:rPr lang="sr-Cyrl-RS" sz="2400" dirty="0">
                <a:solidFill>
                  <a:srgbClr val="FFFF00"/>
                </a:solidFill>
                <a:latin typeface="Times New Roman" pitchFamily="18" charset="0"/>
                <a:cs typeface="Times New Roman" pitchFamily="18" charset="0"/>
              </a:rPr>
              <a:t>у којем законодавну власт има </a:t>
            </a:r>
            <a:r>
              <a:rPr lang="sr-Cyrl-RS" sz="2400" dirty="0" smtClean="0">
                <a:solidFill>
                  <a:srgbClr val="FFFF00"/>
                </a:solidFill>
                <a:latin typeface="Times New Roman" pitchFamily="18" charset="0"/>
                <a:cs typeface="Times New Roman" pitchFamily="18" charset="0"/>
              </a:rPr>
              <a:t>парламент.</a:t>
            </a:r>
            <a:r>
              <a:rPr lang="sr-Cyrl-RS" sz="2400" dirty="0" smtClean="0">
                <a:latin typeface="Times New Roman" pitchFamily="18" charset="0"/>
                <a:cs typeface="Times New Roman" pitchFamily="18" charset="0"/>
              </a:rPr>
              <a:t> Владар и влада су одговорни парламенту</a:t>
            </a:r>
            <a:r>
              <a:rPr lang="sr-Cyrl-RS" sz="2400" dirty="0" smtClean="0">
                <a:latin typeface="Times New Roman" pitchFamily="18" charset="0"/>
                <a:cs typeface="Times New Roman" pitchFamily="18" charset="0"/>
              </a:rPr>
              <a:t>.</a:t>
            </a:r>
            <a:endParaRPr lang="en-US" sz="2400" dirty="0">
              <a:solidFill>
                <a:srgbClr val="FFFF00"/>
              </a:solidFill>
              <a:latin typeface="Times New Roman" pitchFamily="18" charset="0"/>
              <a:cs typeface="Times New Roman" pitchFamily="18" charset="0"/>
            </a:endParaRPr>
          </a:p>
        </p:txBody>
      </p:sp>
      <p:sp>
        <p:nvSpPr>
          <p:cNvPr id="3078" name="Text Box 6"/>
          <p:cNvSpPr txBox="1">
            <a:spLocks noChangeArrowheads="1"/>
          </p:cNvSpPr>
          <p:nvPr/>
        </p:nvSpPr>
        <p:spPr bwMode="auto">
          <a:xfrm>
            <a:off x="0" y="1268760"/>
            <a:ext cx="9144000" cy="1785104"/>
          </a:xfrm>
          <a:prstGeom prst="rect">
            <a:avLst/>
          </a:prstGeom>
          <a:noFill/>
          <a:ln w="9525">
            <a:noFill/>
            <a:miter lim="800000"/>
            <a:headEnd/>
            <a:tailEnd/>
          </a:ln>
          <a:effectLst/>
        </p:spPr>
        <p:txBody>
          <a:bodyPr wrap="square">
            <a:spAutoFit/>
          </a:bodyPr>
          <a:lstStyle/>
          <a:p>
            <a:pPr>
              <a:spcBef>
                <a:spcPct val="50000"/>
              </a:spcBef>
            </a:pPr>
            <a:endParaRPr lang="sr-Cyrl-CS" sz="2000" b="1" dirty="0" smtClean="0"/>
          </a:p>
          <a:p>
            <a:pPr>
              <a:spcBef>
                <a:spcPct val="50000"/>
              </a:spcBef>
            </a:pPr>
            <a:r>
              <a:rPr lang="sr-Cyrl-CS" sz="2000" b="1" dirty="0" smtClean="0"/>
              <a:t>У </a:t>
            </a:r>
            <a:r>
              <a:rPr lang="sr-Cyrl-CS" sz="2000" b="1" dirty="0"/>
              <a:t>енглеском Парламенту образовале су се две странке </a:t>
            </a:r>
            <a:r>
              <a:rPr lang="en-US" sz="2000" dirty="0"/>
              <a:t>:</a:t>
            </a:r>
            <a:endParaRPr lang="sr-Cyrl-CS" sz="2000" dirty="0"/>
          </a:p>
          <a:p>
            <a:pPr>
              <a:spcBef>
                <a:spcPct val="50000"/>
              </a:spcBef>
            </a:pPr>
            <a:r>
              <a:rPr lang="sr-Cyrl-CS" sz="2000" b="1" dirty="0"/>
              <a:t>Виговци</a:t>
            </a:r>
            <a:r>
              <a:rPr lang="sr-Cyrl-CS" sz="2000" dirty="0"/>
              <a:t> – </a:t>
            </a:r>
            <a:r>
              <a:rPr lang="sr-Cyrl-CS" sz="2000" dirty="0" smtClean="0"/>
              <a:t>преставници </a:t>
            </a:r>
            <a:r>
              <a:rPr lang="sr-Cyrl-CS" sz="2000" dirty="0"/>
              <a:t>грађанске класе и новог </a:t>
            </a:r>
            <a:r>
              <a:rPr lang="sr-Cyrl-CS" sz="2000" dirty="0" smtClean="0"/>
              <a:t>племства-за права Парламента</a:t>
            </a:r>
            <a:endParaRPr lang="sr-Cyrl-CS" sz="2000" dirty="0"/>
          </a:p>
          <a:p>
            <a:pPr>
              <a:spcBef>
                <a:spcPct val="50000"/>
              </a:spcBef>
            </a:pPr>
            <a:r>
              <a:rPr lang="sr-Cyrl-CS" sz="2000" b="1" dirty="0" smtClean="0"/>
              <a:t>Торијевци</a:t>
            </a:r>
            <a:r>
              <a:rPr lang="sr-Cyrl-CS" sz="2000" dirty="0" smtClean="0"/>
              <a:t> – преставници старих феудалаца,присталице краља</a:t>
            </a:r>
            <a:endParaRPr lang="sr-Cyrl-CS" sz="2000" b="1" dirty="0" smtClean="0">
              <a:solidFill>
                <a:srgbClr val="00B0F0"/>
              </a:solidFill>
            </a:endParaRPr>
          </a:p>
        </p:txBody>
      </p:sp>
      <p:sp>
        <p:nvSpPr>
          <p:cNvPr id="5" name="Rectangle 4"/>
          <p:cNvSpPr/>
          <p:nvPr/>
        </p:nvSpPr>
        <p:spPr>
          <a:xfrm>
            <a:off x="0" y="260648"/>
            <a:ext cx="9144000" cy="1107996"/>
          </a:xfrm>
          <a:prstGeom prst="rect">
            <a:avLst/>
          </a:prstGeom>
        </p:spPr>
        <p:txBody>
          <a:bodyPr wrap="square">
            <a:spAutoFit/>
          </a:bodyPr>
          <a:lstStyle/>
          <a:p>
            <a:pPr>
              <a:spcBef>
                <a:spcPct val="50000"/>
              </a:spcBef>
            </a:pPr>
            <a:r>
              <a:rPr lang="sr-Cyrl-CS" sz="2200" b="1" dirty="0" smtClean="0"/>
              <a:t>1660. Рестаурација-Парламент обнавља монархију</a:t>
            </a:r>
            <a:r>
              <a:rPr lang="sr-Cyrl-CS" sz="2200" dirty="0" smtClean="0"/>
              <a:t> –враћа ,сина Чарлса </a:t>
            </a:r>
            <a:r>
              <a:rPr lang="sr-Latn-CS" sz="2200" dirty="0" smtClean="0"/>
              <a:t>I</a:t>
            </a:r>
            <a:r>
              <a:rPr lang="sr-Cyrl-CS" sz="2200" dirty="0" smtClean="0"/>
              <a:t>, </a:t>
            </a:r>
            <a:r>
              <a:rPr lang="sr-Cyrl-CS" sz="2200" dirty="0" smtClean="0">
                <a:effectLst>
                  <a:outerShdw blurRad="38100" dist="38100" dir="2700000" algn="tl">
                    <a:srgbClr val="000000">
                      <a:alpha val="43137"/>
                    </a:srgbClr>
                  </a:outerShdw>
                </a:effectLst>
              </a:rPr>
              <a:t>власт </a:t>
            </a:r>
            <a:r>
              <a:rPr lang="sr-Latn-CS" sz="2200" dirty="0" smtClean="0">
                <a:effectLst>
                  <a:outerShdw blurRad="38100" dist="38100" dir="2700000" algn="tl">
                    <a:srgbClr val="000000">
                      <a:alpha val="43137"/>
                    </a:srgbClr>
                  </a:outerShdw>
                </a:effectLst>
              </a:rPr>
              <a:t> </a:t>
            </a:r>
            <a:r>
              <a:rPr lang="sr-Cyrl-CS" sz="2200" dirty="0" smtClean="0">
                <a:effectLst>
                  <a:outerShdw blurRad="38100" dist="38100" dir="2700000" algn="tl">
                    <a:srgbClr val="000000">
                      <a:alpha val="43137"/>
                    </a:srgbClr>
                  </a:outerShdw>
                </a:effectLst>
              </a:rPr>
              <a:t>краља </a:t>
            </a:r>
            <a:r>
              <a:rPr lang="sr-Cyrl-CS" sz="2200" b="1" dirty="0" smtClean="0">
                <a:effectLst>
                  <a:outerShdw blurRad="38100" dist="38100" dir="2700000" algn="tl">
                    <a:srgbClr val="000000">
                      <a:alpha val="43137"/>
                    </a:srgbClr>
                  </a:outerShdw>
                </a:effectLst>
              </a:rPr>
              <a:t>Чарлса</a:t>
            </a:r>
            <a:r>
              <a:rPr lang="sr-Latn-CS" sz="2200" b="1" dirty="0" smtClean="0">
                <a:effectLst>
                  <a:outerShdw blurRad="38100" dist="38100" dir="2700000" algn="tl">
                    <a:srgbClr val="000000">
                      <a:alpha val="43137"/>
                    </a:srgbClr>
                  </a:outerShdw>
                </a:effectLst>
              </a:rPr>
              <a:t> II</a:t>
            </a:r>
            <a:r>
              <a:rPr lang="sr-Cyrl-CS" sz="2200" b="1" dirty="0" smtClean="0">
                <a:effectLst>
                  <a:outerShdw blurRad="38100" dist="38100" dir="2700000" algn="tl">
                    <a:srgbClr val="000000">
                      <a:alpha val="43137"/>
                    </a:srgbClr>
                  </a:outerShdw>
                </a:effectLst>
              </a:rPr>
              <a:t> </a:t>
            </a:r>
            <a:r>
              <a:rPr lang="sr-Cyrl-CS" sz="2200" dirty="0" smtClean="0">
                <a:effectLst>
                  <a:outerShdw blurRad="38100" dist="38100" dir="2700000" algn="tl">
                    <a:srgbClr val="000000">
                      <a:alpha val="43137"/>
                    </a:srgbClr>
                  </a:outerShdw>
                </a:effectLst>
              </a:rPr>
              <a:t>ограничава </a:t>
            </a:r>
            <a:r>
              <a:rPr lang="sr-Cyrl-CS" sz="2200" b="1" dirty="0" smtClean="0">
                <a:effectLst>
                  <a:outerShdw blurRad="38100" dist="38100" dir="2700000" algn="tl">
                    <a:srgbClr val="000000">
                      <a:alpha val="43137"/>
                    </a:srgbClr>
                  </a:outerShdw>
                </a:effectLst>
              </a:rPr>
              <a:t>уставном повељом </a:t>
            </a:r>
            <a:r>
              <a:rPr lang="sr-Cyrl-CS" sz="2200" dirty="0" smtClean="0"/>
              <a:t>а своја повећао чиме </a:t>
            </a:r>
            <a:r>
              <a:rPr lang="sr-Cyrl-CS" sz="2200" b="1" dirty="0" smtClean="0">
                <a:effectLst>
                  <a:outerShdw blurRad="38100" dist="38100" dir="2700000" algn="tl">
                    <a:srgbClr val="000000">
                      <a:alpha val="43137"/>
                    </a:srgbClr>
                  </a:outerShdw>
                </a:effectLst>
              </a:rPr>
              <a:t>Енглеска постаје </a:t>
            </a:r>
            <a:r>
              <a:rPr lang="sr-Cyrl-CS" sz="2200" b="1" dirty="0" smtClean="0"/>
              <a:t>прва европска уставна грађанска монархија.</a:t>
            </a:r>
            <a:endParaRPr lang="en-US" sz="2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5931702" cy="391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4653136"/>
            <a:ext cx="6480720" cy="1569660"/>
          </a:xfrm>
          <a:prstGeom prst="rect">
            <a:avLst/>
          </a:prstGeom>
          <a:noFill/>
        </p:spPr>
        <p:txBody>
          <a:bodyPr wrap="square" rtlCol="0">
            <a:spAutoFit/>
          </a:bodyPr>
          <a:lstStyle/>
          <a:p>
            <a:r>
              <a:rPr lang="en-US" sz="3200" b="1" dirty="0" err="1"/>
              <a:t>Westminsterska</a:t>
            </a:r>
            <a:r>
              <a:rPr lang="en-US" sz="3200" b="1" dirty="0"/>
              <a:t> </a:t>
            </a:r>
            <a:r>
              <a:rPr lang="en-US" sz="3200" b="1" dirty="0" err="1" smtClean="0"/>
              <a:t>pala</a:t>
            </a:r>
            <a:r>
              <a:rPr lang="sr-Cyrl-RS" sz="3200" b="1" dirty="0" smtClean="0"/>
              <a:t>т</a:t>
            </a:r>
            <a:r>
              <a:rPr lang="en-US" sz="3200" b="1" dirty="0" smtClean="0"/>
              <a:t>a</a:t>
            </a:r>
            <a:r>
              <a:rPr lang="sr-Cyrl-RS" sz="3200" b="1" dirty="0" smtClean="0"/>
              <a:t>,</a:t>
            </a:r>
          </a:p>
          <a:p>
            <a:r>
              <a:rPr lang="sr-Cyrl-RS" sz="3200" b="1" dirty="0" smtClean="0"/>
              <a:t>зграда Парламента Уједињеног краљевства и </a:t>
            </a:r>
            <a:r>
              <a:rPr lang="en-US" sz="3200" b="1" dirty="0" smtClean="0"/>
              <a:t>Big Ben </a:t>
            </a:r>
            <a:endParaRPr lang="en-US" sz="3200" b="1" dirty="0"/>
          </a:p>
        </p:txBody>
      </p:sp>
    </p:spTree>
    <p:extLst>
      <p:ext uri="{BB962C8B-B14F-4D97-AF65-F5344CB8AC3E}">
        <p14:creationId xmlns:p14="http://schemas.microsoft.com/office/powerpoint/2010/main" val="823551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pPr algn="ctr"/>
            <a:r>
              <a:rPr lang="ru-RU" sz="2400" b="1" dirty="0" smtClean="0">
                <a:effectLst>
                  <a:outerShdw blurRad="38100" dist="38100" dir="2700000" algn="tl">
                    <a:srgbClr val="000000">
                      <a:alpha val="43137"/>
                    </a:srgbClr>
                  </a:outerShdw>
                </a:effectLst>
              </a:rPr>
              <a:t>1800. Ирска и Велика Британија (Енглеска и Шкотска) формирале су Уједињено Краљевство</a:t>
            </a:r>
            <a:r>
              <a:rPr lang="ru-RU" sz="2400" dirty="0" smtClean="0"/>
              <a:t>.</a:t>
            </a:r>
          </a:p>
          <a:p>
            <a:r>
              <a:rPr lang="ru-RU" sz="2400" dirty="0" smtClean="0">
                <a:solidFill>
                  <a:srgbClr val="FFFF00"/>
                </a:solidFill>
                <a:hlinkClick r:id="rId3"/>
              </a:rPr>
              <a:t/>
            </a:r>
            <a:br>
              <a:rPr lang="ru-RU" sz="2400" dirty="0" smtClean="0">
                <a:solidFill>
                  <a:srgbClr val="FFFF00"/>
                </a:solidFill>
                <a:hlinkClick r:id="rId3"/>
              </a:rPr>
            </a:br>
            <a:endParaRPr lang="en-US" sz="2400" dirty="0">
              <a:solidFill>
                <a:srgbClr val="FFFF00"/>
              </a:solidFill>
            </a:endParaRPr>
          </a:p>
        </p:txBody>
      </p:sp>
      <p:pic>
        <p:nvPicPr>
          <p:cNvPr id="1026" name="Picture 2" descr="https://m.ak.fbcdn.net/sphotos-h.ak/hphotos-ak-xpa1/v/t1.0-9/10906262_552353724895188_7871903881483008229_n.jpg?oh=b22295dde1402aa2e410cfea0b90345b&amp;oe=5535C4DE&amp;__gda__=1429267558_5111c2ad6c15fdc36171906e008761e4"/>
          <p:cNvPicPr>
            <a:picLocks noChangeAspect="1" noChangeArrowheads="1"/>
          </p:cNvPicPr>
          <p:nvPr/>
        </p:nvPicPr>
        <p:blipFill>
          <a:blip r:embed="rId4" cstate="print"/>
          <a:srcRect/>
          <a:stretch>
            <a:fillRect/>
          </a:stretch>
        </p:blipFill>
        <p:spPr bwMode="auto">
          <a:xfrm>
            <a:off x="1691680" y="1196752"/>
            <a:ext cx="5832648" cy="49244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ericki rat za nezavisnost 1775-1783 vojni aspekti"/>
          <p:cNvPicPr>
            <a:picLocks noChangeAspect="1" noChangeArrowheads="1"/>
          </p:cNvPicPr>
          <p:nvPr/>
        </p:nvPicPr>
        <p:blipFill>
          <a:blip r:embed="rId3" cstate="print"/>
          <a:srcRect/>
          <a:stretch>
            <a:fillRect/>
          </a:stretch>
        </p:blipFill>
        <p:spPr bwMode="auto">
          <a:xfrm>
            <a:off x="251520" y="476672"/>
            <a:ext cx="8568952" cy="58326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Kancelarij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arij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arij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872</TotalTime>
  <Words>786</Words>
  <Application>Microsoft Office PowerPoint</Application>
  <PresentationFormat>On-screen Show (4:3)</PresentationFormat>
  <Paragraphs>74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Teamwork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106</cp:revision>
  <dcterms:created xsi:type="dcterms:W3CDTF">2011-12-13T09:52:50Z</dcterms:created>
  <dcterms:modified xsi:type="dcterms:W3CDTF">2020-10-10T13:54:04Z</dcterms:modified>
</cp:coreProperties>
</file>